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Lst>
  <p:sldSz cy="5143500" cx="9144000"/>
  <p:notesSz cx="6858000" cy="9144000"/>
  <p:embeddedFontLst>
    <p:embeddedFont>
      <p:font typeface="IBM Plex Sans"/>
      <p:regular r:id="rId67"/>
      <p:bold r:id="rId68"/>
      <p:italic r:id="rId69"/>
      <p:boldItalic r:id="rId70"/>
    </p:embeddedFont>
    <p:embeddedFont>
      <p:font typeface="Inter Light"/>
      <p:regular r:id="rId71"/>
      <p:bold r:id="rId72"/>
    </p:embeddedFont>
    <p:embeddedFont>
      <p:font typeface="Red Hat Display Black"/>
      <p:bold r:id="rId73"/>
      <p:boldItalic r:id="rId74"/>
    </p:embeddedFont>
    <p:embeddedFont>
      <p:font typeface="Inter"/>
      <p:regular r:id="rId75"/>
      <p:bold r:id="rId76"/>
    </p:embeddedFont>
    <p:embeddedFont>
      <p:font typeface="Poppins"/>
      <p:regular r:id="rId77"/>
      <p:bold r:id="rId78"/>
      <p:italic r:id="rId79"/>
      <p:boldItalic r:id="rId80"/>
    </p:embeddedFont>
    <p:embeddedFont>
      <p:font typeface="IBM Plex Sans Medium"/>
      <p:regular r:id="rId81"/>
      <p:bold r:id="rId82"/>
      <p:italic r:id="rId83"/>
      <p:boldItalic r:id="rId84"/>
    </p:embeddedFont>
    <p:embeddedFont>
      <p:font typeface="Inter ExtraBold"/>
      <p:bold r:id="rId85"/>
    </p:embeddedFont>
    <p:embeddedFont>
      <p:font typeface="Red Hat Display"/>
      <p:regular r:id="rId86"/>
      <p:bold r:id="rId87"/>
      <p:italic r:id="rId88"/>
      <p:boldItalic r:id="rId89"/>
    </p:embeddedFont>
    <p:embeddedFont>
      <p:font typeface="Open Sans ExtraBold"/>
      <p:bold r:id="rId90"/>
      <p:boldItalic r:id="rId91"/>
    </p:embeddedFont>
    <p:embeddedFont>
      <p:font typeface="Albert Sans"/>
      <p:regular r:id="rId92"/>
      <p:bold r:id="rId93"/>
      <p:italic r:id="rId94"/>
      <p:boldItalic r:id="rId95"/>
    </p:embeddedFont>
    <p:embeddedFont>
      <p:font typeface="Red Hat Display Light"/>
      <p:regular r:id="rId96"/>
      <p:bold r:id="rId97"/>
      <p:italic r:id="rId98"/>
      <p:boldItalic r:id="rId9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100" roundtripDataSignature="AMtx7mgZVFgxynNxmZ5Nl6Amt9JglXVcNw=="/>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Rodrigo Castillo"/>
  <p:cmAuthor clrIdx="1" id="1" initials="" lastIdx="3" name="Marko Prljić"/>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A2FB0D4-5913-4514-BB32-0869420F17B3}">
  <a:tblStyle styleId="{CA2FB0D4-5913-4514-BB32-0869420F17B3}" styleName="Table_0">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0" Type="http://customschemas.google.com/relationships/presentationmetadata" Target="meta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AlbertSans-boldItalic.fntdata"/><Relationship Id="rId94" Type="http://schemas.openxmlformats.org/officeDocument/2006/relationships/font" Target="fonts/AlbertSans-italic.fntdata"/><Relationship Id="rId97" Type="http://schemas.openxmlformats.org/officeDocument/2006/relationships/font" Target="fonts/RedHatDisplayLight-bold.fntdata"/><Relationship Id="rId96" Type="http://schemas.openxmlformats.org/officeDocument/2006/relationships/font" Target="fonts/RedHatDisplayLight-regular.fntdata"/><Relationship Id="rId11" Type="http://schemas.openxmlformats.org/officeDocument/2006/relationships/slide" Target="slides/slide4.xml"/><Relationship Id="rId99" Type="http://schemas.openxmlformats.org/officeDocument/2006/relationships/font" Target="fonts/RedHatDisplayLight-boldItalic.fntdata"/><Relationship Id="rId10" Type="http://schemas.openxmlformats.org/officeDocument/2006/relationships/slide" Target="slides/slide3.xml"/><Relationship Id="rId98" Type="http://schemas.openxmlformats.org/officeDocument/2006/relationships/font" Target="fonts/RedHatDisplayLight-italic.fntdata"/><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font" Target="fonts/OpenSansExtraBold-boldItalic.fntdata"/><Relationship Id="rId90" Type="http://schemas.openxmlformats.org/officeDocument/2006/relationships/font" Target="fonts/OpenSansExtraBold-bold.fntdata"/><Relationship Id="rId93" Type="http://schemas.openxmlformats.org/officeDocument/2006/relationships/font" Target="fonts/AlbertSans-bold.fntdata"/><Relationship Id="rId92" Type="http://schemas.openxmlformats.org/officeDocument/2006/relationships/font" Target="fonts/AlbertSans-regular.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84" Type="http://schemas.openxmlformats.org/officeDocument/2006/relationships/font" Target="fonts/IBMPlexSansMedium-boldItalic.fntdata"/><Relationship Id="rId83" Type="http://schemas.openxmlformats.org/officeDocument/2006/relationships/font" Target="fonts/IBMPlexSansMedium-italic.fntdata"/><Relationship Id="rId86" Type="http://schemas.openxmlformats.org/officeDocument/2006/relationships/font" Target="fonts/RedHatDisplay-regular.fntdata"/><Relationship Id="rId85" Type="http://schemas.openxmlformats.org/officeDocument/2006/relationships/font" Target="fonts/InterExtraBold-bold.fntdata"/><Relationship Id="rId88" Type="http://schemas.openxmlformats.org/officeDocument/2006/relationships/font" Target="fonts/RedHatDisplay-italic.fntdata"/><Relationship Id="rId87" Type="http://schemas.openxmlformats.org/officeDocument/2006/relationships/font" Target="fonts/RedHatDisplay-bold.fntdata"/><Relationship Id="rId89" Type="http://schemas.openxmlformats.org/officeDocument/2006/relationships/font" Target="fonts/RedHatDisplay-boldItalic.fntdata"/><Relationship Id="rId80" Type="http://schemas.openxmlformats.org/officeDocument/2006/relationships/font" Target="fonts/Poppins-boldItalic.fntdata"/><Relationship Id="rId82" Type="http://schemas.openxmlformats.org/officeDocument/2006/relationships/font" Target="fonts/IBMPlexSansMedium-bold.fntdata"/><Relationship Id="rId81" Type="http://schemas.openxmlformats.org/officeDocument/2006/relationships/font" Target="fonts/IBMPlexSans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edHatDisplayBlack-bold.fntdata"/><Relationship Id="rId72" Type="http://schemas.openxmlformats.org/officeDocument/2006/relationships/font" Target="fonts/InterLight-bold.fntdata"/><Relationship Id="rId75" Type="http://schemas.openxmlformats.org/officeDocument/2006/relationships/font" Target="fonts/Inter-regular.fntdata"/><Relationship Id="rId74" Type="http://schemas.openxmlformats.org/officeDocument/2006/relationships/font" Target="fonts/RedHatDisplayBlack-boldItalic.fntdata"/><Relationship Id="rId77" Type="http://schemas.openxmlformats.org/officeDocument/2006/relationships/font" Target="fonts/Poppins-regular.fntdata"/><Relationship Id="rId76" Type="http://schemas.openxmlformats.org/officeDocument/2006/relationships/font" Target="fonts/Inter-bold.fntdata"/><Relationship Id="rId79" Type="http://schemas.openxmlformats.org/officeDocument/2006/relationships/font" Target="fonts/Poppins-italic.fntdata"/><Relationship Id="rId78" Type="http://schemas.openxmlformats.org/officeDocument/2006/relationships/font" Target="fonts/Poppins-bold.fntdata"/><Relationship Id="rId71" Type="http://schemas.openxmlformats.org/officeDocument/2006/relationships/font" Target="fonts/InterLight-regular.fntdata"/><Relationship Id="rId70" Type="http://schemas.openxmlformats.org/officeDocument/2006/relationships/font" Target="fonts/IBMPlexSans-boldItalic.fntdata"/><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font" Target="fonts/IBMPlexSans-bold.fntdata"/><Relationship Id="rId67" Type="http://schemas.openxmlformats.org/officeDocument/2006/relationships/font" Target="fonts/IBMPlexSans-regular.fntdata"/><Relationship Id="rId60" Type="http://schemas.openxmlformats.org/officeDocument/2006/relationships/slide" Target="slides/slide53.xml"/><Relationship Id="rId69" Type="http://schemas.openxmlformats.org/officeDocument/2006/relationships/font" Target="fonts/IBMPlexSans-italic.fntdata"/><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8-01T12:33:50.276">
    <p:pos x="6000" y="0"/>
    <p:text>@wisefalco@gmail.com @tosin880@gmail.com can control the layout, you should create some master templates based on the type of content this has. If the design is approved</p:text>
    <p:extLst>
      <p:ext uri="{C676402C-5697-4E1C-873F-D02D1690AC5C}">
        <p15:threadingInfo timeZoneBias="0"/>
      </p:ext>
      <p:ext uri="http://customooxmlschemas.google.com/">
        <go:slidesCustomData xmlns:go="http://customooxmlschemas.google.com/" commentPostId="AAAA2DUW5ac"/>
      </p:ext>
    </p:extLst>
  </p:cm>
  <p:cm authorId="0" idx="2" dt="2023-08-15T10:15:40.588">
    <p:pos x="6000" y="100"/>
    <p:text>@wisefalco@gmail.com @tosin880@gmail.com team if this is approved, I can create a generic template, with the master pages so anyone can reuse it.</p:text>
    <p:extLst>
      <p:ext uri="{C676402C-5697-4E1C-873F-D02D1690AC5C}">
        <p15:threadingInfo timeZoneBias="0"/>
      </p:ext>
      <p:ext uri="http://customooxmlschemas.google.com/">
        <go:slidesCustomData xmlns:go="http://customooxmlschemas.google.com/" commentPostId="AAAA22r85qo"/>
      </p:ext>
    </p:extLst>
  </p:cm>
  <p:cm authorId="1" idx="1" dt="2023-08-15T10:03:14.279">
    <p:pos x="6000" y="100"/>
    <p:text>Yeah this is fine</p:text>
    <p:extLst>
      <p:ext uri="{C676402C-5697-4E1C-873F-D02D1690AC5C}">
        <p15:threadingInfo timeZoneBias="0">
          <p15:parentCm authorId="0" idx="2"/>
        </p15:threadingInfo>
      </p:ext>
      <p:ext uri="http://customooxmlschemas.google.com/">
        <go:slidesCustomData xmlns:go="http://customooxmlschemas.google.com/" commentPostId="AAAA22r85qs"/>
      </p:ext>
    </p:extLst>
  </p:cm>
  <p:cm authorId="1" idx="2" dt="2023-08-15T10:03:17.477">
    <p:pos x="6000" y="100"/>
    <p:text>_Marked as resolved_</p:text>
    <p:extLst>
      <p:ext uri="{C676402C-5697-4E1C-873F-D02D1690AC5C}">
        <p15:threadingInfo timeZoneBias="0">
          <p15:parentCm authorId="0" idx="2"/>
        </p15:threadingInfo>
      </p:ext>
      <p:ext uri="http://customooxmlschemas.google.com/">
        <go:slidesCustomData xmlns:go="http://customooxmlschemas.google.com/" commentPostId="AAAA22r85qw"/>
      </p:ext>
    </p:extLst>
  </p:cm>
  <p:cm authorId="0" idx="3" dt="2023-08-15T10:15:40.588">
    <p:pos x="6000" y="100"/>
    <p:text>_Re-opened_
Nice</p:text>
    <p:extLst>
      <p:ext uri="{C676402C-5697-4E1C-873F-D02D1690AC5C}">
        <p15:threadingInfo timeZoneBias="0">
          <p15:parentCm authorId="0" idx="2"/>
        </p15:threadingInfo>
      </p:ext>
      <p:ext uri="http://customooxmlschemas.google.com/">
        <go:slidesCustomData xmlns:go="http://customooxmlschemas.google.com/" commentPostId="AAAA22r85q0"/>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3" dt="2023-07-03T13:28:55.088">
    <p:pos x="6000" y="0"/>
    <p:text>@tosin880@gmail.com Shouldn't we state the business and customer goals?</p:text>
    <p:extLst>
      <p:ext uri="{C676402C-5697-4E1C-873F-D02D1690AC5C}">
        <p15:threadingInfo timeZoneBias="0"/>
      </p:ext>
      <p:ext uri="http://customooxmlschemas.google.com/">
        <go:slidesCustomData xmlns:go="http://customooxmlschemas.google.com/" commentPostId="AAAA0PB-Iwo"/>
      </p:ext>
    </p:extLst>
  </p:cm>
</p:cmLst>
</file>

<file path=ppt/media/image1.jp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5d575245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g25d575245e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a11f75f95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23a11f75f95_0_2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db78d70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25db78d700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56c901fe12_2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256c901fe12_2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56c901fe12_2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256c901fe12_2_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db78d700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25db78d7008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56c901fe12_2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256c901fe12_2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683f9bab8f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683f9bab8f_0_1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82016d45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2582016d458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5db78d700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25db78d7008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3ec8097f1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23ec8097f11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56c901fe12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256c901fe12_2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683f9bab8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2683f9bab8f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683f9bab8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g2683f9bab8f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683f9bab8f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2683f9bab8f_0_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5db78d700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g25db78d7008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56c901fe12_2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256c901fe12_2_1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3ec8097f1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23ec8097f11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3ec8097f1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23ec8097f11_0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683f9bab8f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2683f9bab8f_0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683f9bab8f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g2683f9bab8f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683f9bab8f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2683f9bab8f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5d575245e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25d575245e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683f9bab8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2683f9bab8f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683f9bab8f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2683f9bab8f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683f9bab8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g2683f9bab8f_0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683f9bab8f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g2683f9bab8f_0_1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5db78d700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g25db78d7008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3ec8097f11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3" name="Google Shape;323;g23ec8097f11_0_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5db78d700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g25db78d7008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3ec8097f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23ec8097f1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5db78d700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g25db78d7008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582016d45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g2582016d458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56c901fe12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256c901fe12_2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5db78d7008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g25db78d7008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58a794ab9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g258a794ab94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5db78d700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g25db78d7008_0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582016d45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g2582016d458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25db78d70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g25db78d7008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58a794ab9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g258a794ab94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5db78d7008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25db78d7008_0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2582016d45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8" name="Google Shape;418;g2582016d458_0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683f9bab8f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6" name="Google Shape;426;g2683f9bab8f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5db78d7008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g25db78d7008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3a11f75f95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g23a11f75f95_0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582016d45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0" name="Google Shape;440;g2582016d458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25db78d7008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8" name="Google Shape;448;g25db78d7008_0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258a794ab9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6" name="Google Shape;456;g258a794ab94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5db78d7008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4" name="Google Shape;464;g25db78d7008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5846ef974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1" name="Google Shape;471;g25846ef974c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25db78d7008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8" name="Google Shape;478;g25db78d7008_0_1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256c901fe12_2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5" name="Google Shape;485;g256c901fe12_2_2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3a11f75f95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3" name="Google Shape;493;g23a11f75f95_0_3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3a11f75f95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0" name="Google Shape;500;g23a11f75f95_0_3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25db78d7008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7" name="Google Shape;507;g25db78d7008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3a11f75f95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23a11f75f95_0_2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3a11f75f95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23a11f75f95_0_2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3a11f75f95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23a11f75f95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3a11f75f95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23a11f75f95_0_2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rmation 1">
  <p:cSld name="SECTION_HEADER_1">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g256c901fe12_2_4"/>
          <p:cNvSpPr txBox="1"/>
          <p:nvPr>
            <p:ph type="title"/>
          </p:nvPr>
        </p:nvSpPr>
        <p:spPr>
          <a:xfrm>
            <a:off x="311700" y="997175"/>
            <a:ext cx="85206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 name="Google Shape;11;g256c901fe12_2_4"/>
          <p:cNvSpPr txBox="1"/>
          <p:nvPr>
            <p:ph idx="1" type="subTitle"/>
          </p:nvPr>
        </p:nvSpPr>
        <p:spPr>
          <a:xfrm>
            <a:off x="366625" y="2046425"/>
            <a:ext cx="8520600" cy="29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g256c901fe12_2_4"/>
          <p:cNvSpPr txBox="1"/>
          <p:nvPr>
            <p:ph idx="2" type="title"/>
          </p:nvPr>
        </p:nvSpPr>
        <p:spPr>
          <a:xfrm>
            <a:off x="339163" y="2832050"/>
            <a:ext cx="85206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000"/>
              <a:buFont typeface="Red Hat Display Black"/>
              <a:buNone/>
              <a:defRPr sz="40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3" name="Google Shape;13;g256c901fe12_2_4"/>
          <p:cNvSpPr txBox="1"/>
          <p:nvPr>
            <p:ph idx="3" type="subTitle"/>
          </p:nvPr>
        </p:nvSpPr>
        <p:spPr>
          <a:xfrm>
            <a:off x="394088" y="3881300"/>
            <a:ext cx="8520600" cy="29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g256c901fe12_2_4"/>
          <p:cNvSpPr txBox="1"/>
          <p:nvPr>
            <p:ph idx="4" type="subTitle"/>
          </p:nvPr>
        </p:nvSpPr>
        <p:spPr>
          <a:xfrm>
            <a:off x="394100" y="4436850"/>
            <a:ext cx="55308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15" name="Google Shape;15;g256c901fe12_2_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g256c901fe12_2_4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g256c901fe12_2_4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9" name="Google Shape;49;g256c901fe12_2_4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g256c901fe12_2_4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1" name="Google Shape;51;g256c901fe12_2_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256c901fe12_2_4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4" name="Google Shape;54;g256c901fe12_2_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g256c901fe12_2_4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7" name="Google Shape;57;g256c901fe12_2_4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8" name="Google Shape;58;g256c901fe12_2_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TITLE_1">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g256c901fe12_2_53"/>
          <p:cNvSpPr txBox="1"/>
          <p:nvPr>
            <p:ph type="ctrTitle"/>
          </p:nvPr>
        </p:nvSpPr>
        <p:spPr>
          <a:xfrm>
            <a:off x="249900" y="1617200"/>
            <a:ext cx="8520600" cy="17580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5200"/>
              <a:buFont typeface="Red Hat Display Black"/>
              <a:buNone/>
              <a:defRPr sz="5200">
                <a:latin typeface="Red Hat Display Black"/>
                <a:ea typeface="Red Hat Display Black"/>
                <a:cs typeface="Red Hat Display Black"/>
                <a:sym typeface="Red Hat Display Black"/>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1" name="Google Shape;61;g256c901fe12_2_53"/>
          <p:cNvSpPr txBox="1"/>
          <p:nvPr>
            <p:ph idx="1" type="subTitle"/>
          </p:nvPr>
        </p:nvSpPr>
        <p:spPr>
          <a:xfrm>
            <a:off x="249900" y="3335425"/>
            <a:ext cx="8520600" cy="42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600"/>
              <a:buFont typeface="Red Hat Display Light"/>
              <a:buNone/>
              <a:defRPr sz="1600">
                <a:solidFill>
                  <a:schemeClr val="dk1"/>
                </a:solidFill>
                <a:latin typeface="Red Hat Display Light"/>
                <a:ea typeface="Red Hat Display Light"/>
                <a:cs typeface="Red Hat Display Light"/>
                <a:sym typeface="Red Hat Display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2" name="Google Shape;62;g256c901fe12_2_53"/>
          <p:cNvSpPr txBox="1"/>
          <p:nvPr>
            <p:ph idx="2" type="subTitle"/>
          </p:nvPr>
        </p:nvSpPr>
        <p:spPr>
          <a:xfrm>
            <a:off x="552700" y="3956150"/>
            <a:ext cx="55308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1200"/>
              <a:buFont typeface="Red Hat Display Light"/>
              <a:buNone/>
              <a:defRPr sz="1200">
                <a:solidFill>
                  <a:schemeClr val="dk1"/>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63" name="Google Shape;63;g256c901fe12_2_53"/>
          <p:cNvSpPr txBox="1"/>
          <p:nvPr>
            <p:ph idx="3" type="subTitle"/>
          </p:nvPr>
        </p:nvSpPr>
        <p:spPr>
          <a:xfrm>
            <a:off x="552700" y="4319375"/>
            <a:ext cx="5530800" cy="343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ED670"/>
              </a:buClr>
              <a:buSzPts val="1200"/>
              <a:buFont typeface="Red Hat Display Light"/>
              <a:buNone/>
              <a:defRPr sz="1200">
                <a:solidFill>
                  <a:srgbClr val="FED670"/>
                </a:solidFill>
                <a:latin typeface="Red Hat Display Light"/>
                <a:ea typeface="Red Hat Display Light"/>
                <a:cs typeface="Red Hat Display Light"/>
                <a:sym typeface="Red Hat Display Light"/>
              </a:defRPr>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pic>
        <p:nvPicPr>
          <p:cNvPr id="64" name="Google Shape;64;g256c901fe12_2_53"/>
          <p:cNvPicPr preferRelativeResize="0"/>
          <p:nvPr/>
        </p:nvPicPr>
        <p:blipFill rotWithShape="1">
          <a:blip r:embed="rId3">
            <a:alphaModFix/>
          </a:blip>
          <a:srcRect b="0" l="0" r="0" t="0"/>
          <a:stretch/>
        </p:blipFill>
        <p:spPr>
          <a:xfrm>
            <a:off x="364125" y="4011950"/>
            <a:ext cx="169180" cy="169180"/>
          </a:xfrm>
          <a:prstGeom prst="rect">
            <a:avLst/>
          </a:prstGeom>
          <a:noFill/>
          <a:ln>
            <a:noFill/>
          </a:ln>
        </p:spPr>
      </p:pic>
      <p:pic>
        <p:nvPicPr>
          <p:cNvPr id="65" name="Google Shape;65;g256c901fe12_2_53"/>
          <p:cNvPicPr preferRelativeResize="0"/>
          <p:nvPr/>
        </p:nvPicPr>
        <p:blipFill rotWithShape="1">
          <a:blip r:embed="rId4">
            <a:alphaModFix/>
          </a:blip>
          <a:srcRect b="0" l="0" r="0" t="0"/>
          <a:stretch/>
        </p:blipFill>
        <p:spPr>
          <a:xfrm>
            <a:off x="164462" y="4396625"/>
            <a:ext cx="488643" cy="169180"/>
          </a:xfrm>
          <a:prstGeom prst="rect">
            <a:avLst/>
          </a:prstGeom>
          <a:noFill/>
          <a:ln>
            <a:noFill/>
          </a:ln>
        </p:spPr>
      </p:pic>
      <p:sp>
        <p:nvSpPr>
          <p:cNvPr id="66" name="Google Shape;66;g256c901fe12_2_5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 name="Shape 16"/>
        <p:cNvGrpSpPr/>
        <p:nvPr/>
      </p:nvGrpSpPr>
      <p:grpSpPr>
        <a:xfrm>
          <a:off x="0" y="0"/>
          <a:ext cx="0" cy="0"/>
          <a:chOff x="0" y="0"/>
          <a:chExt cx="0" cy="0"/>
        </a:xfrm>
      </p:grpSpPr>
      <p:sp>
        <p:nvSpPr>
          <p:cNvPr id="17" name="Google Shape;17;g256c901fe12_2_11"/>
          <p:cNvSpPr txBox="1"/>
          <p:nvPr/>
        </p:nvSpPr>
        <p:spPr>
          <a:xfrm>
            <a:off x="77650" y="4780725"/>
            <a:ext cx="18945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700"/>
              <a:buFont typeface="Arial"/>
              <a:buNone/>
            </a:pPr>
            <a:r>
              <a:rPr b="1" lang="en" sz="700">
                <a:solidFill>
                  <a:schemeClr val="dk1"/>
                </a:solidFill>
                <a:latin typeface="IBM Plex Sans"/>
                <a:ea typeface="IBM Plex Sans"/>
                <a:cs typeface="IBM Plex Sans"/>
                <a:sym typeface="IBM Plex Sans"/>
              </a:rPr>
              <a:t>UMBRIA </a:t>
            </a:r>
            <a:r>
              <a:rPr b="0" i="0" lang="en" sz="700" u="none" cap="none" strike="noStrike">
                <a:solidFill>
                  <a:schemeClr val="dk1"/>
                </a:solidFill>
                <a:latin typeface="IBM Plex Sans"/>
                <a:ea typeface="IBM Plex Sans"/>
                <a:cs typeface="IBM Plex Sans"/>
                <a:sym typeface="IBM Plex Sans"/>
              </a:rPr>
              <a:t>UX AUDIT REPORT</a:t>
            </a:r>
            <a:endParaRPr b="0" i="0" sz="700" u="none" cap="none" strike="noStrike">
              <a:solidFill>
                <a:schemeClr val="dk1"/>
              </a:solidFill>
              <a:latin typeface="IBM Plex Sans"/>
              <a:ea typeface="IBM Plex Sans"/>
              <a:cs typeface="IBM Plex Sans"/>
              <a:sym typeface="IBM Plex Sans"/>
            </a:endParaRPr>
          </a:p>
        </p:txBody>
      </p:sp>
      <p:cxnSp>
        <p:nvCxnSpPr>
          <p:cNvPr id="18" name="Google Shape;18;g256c901fe12_2_11"/>
          <p:cNvCxnSpPr/>
          <p:nvPr/>
        </p:nvCxnSpPr>
        <p:spPr>
          <a:xfrm>
            <a:off x="158825" y="4783775"/>
            <a:ext cx="8801400" cy="0"/>
          </a:xfrm>
          <a:prstGeom prst="straightConnector1">
            <a:avLst/>
          </a:prstGeom>
          <a:noFill/>
          <a:ln cap="flat" cmpd="sng" w="9525">
            <a:solidFill>
              <a:schemeClr val="dk2"/>
            </a:solidFill>
            <a:prstDash val="solid"/>
            <a:round/>
            <a:headEnd len="sm" w="sm" type="none"/>
            <a:tailEnd len="sm" w="sm" type="none"/>
          </a:ln>
        </p:spPr>
      </p:cxnSp>
      <p:pic>
        <p:nvPicPr>
          <p:cNvPr id="19" name="Google Shape;19;g256c901fe12_2_11"/>
          <p:cNvPicPr preferRelativeResize="0"/>
          <p:nvPr/>
        </p:nvPicPr>
        <p:blipFill rotWithShape="1">
          <a:blip r:embed="rId2">
            <a:alphaModFix/>
          </a:blip>
          <a:srcRect b="0" l="0" r="0" t="0"/>
          <a:stretch/>
        </p:blipFill>
        <p:spPr>
          <a:xfrm>
            <a:off x="8715325" y="4853675"/>
            <a:ext cx="244900" cy="146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g256c901fe12_2_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2" name="Google Shape;22;g256c901fe12_2_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3" name="Google Shape;23;g256c901fe12_2_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g256c901fe12_2_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6" name="Google Shape;26;g256c901fe12_2_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g256c901fe12_2_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g256c901fe12_2_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0" name="Google Shape;30;g256c901fe12_2_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g256c901fe12_2_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g256c901fe12_2_2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g256c901fe12_2_2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 name="Google Shape;35;g256c901fe12_2_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g256c901fe12_2_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8" name="Google Shape;38;g256c901fe12_2_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g256c901fe12_2_3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1" name="Google Shape;41;g256c901fe12_2_3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2" name="Google Shape;42;g256c901fe12_2_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g256c901fe12_2_3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5" name="Google Shape;45;g256c901fe12_2_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g256c901fe12_2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g256c901fe12_2_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g256c901fe12_2_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6.png"/><Relationship Id="rId7"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comments" Target="../comments/commen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5.png"/><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6.png"/><Relationship Id="rId4" Type="http://schemas.openxmlformats.org/officeDocument/2006/relationships/image" Target="../media/image25.jpg"/><Relationship Id="rId5" Type="http://schemas.openxmlformats.org/officeDocument/2006/relationships/image" Target="../media/image1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1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1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1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1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1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2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1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10.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1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1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hyperlink" Target="https://docs.google.com/spreadsheets/d/1tOy9S-5Cythua-tCT6mNEphJmJfkxLrs/edit?usp=sharing&amp;ouid=109083539198020209508&amp;rtpof=true&amp;sd=true" TargetMode="External"/><Relationship Id="rId4" Type="http://schemas.openxmlformats.org/officeDocument/2006/relationships/hyperlink" Target="https://docs.google.com/spreadsheets/d/1-obcdxs_APWq4UPqen6Bg8_XEF7Yz37Z/edit?usp=sharing&amp;ouid=109083539198020209508&amp;rtpof=true&amp;sd=true" TargetMode="External"/><Relationship Id="rId5" Type="http://schemas.openxmlformats.org/officeDocument/2006/relationships/hyperlink" Target="https://airtable.com/appvGwJNn7vilrELd/shrKkYeEpLa03mMEv"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21.png"/><Relationship Id="rId4" Type="http://schemas.openxmlformats.org/officeDocument/2006/relationships/hyperlink" Target="http://www.generalmagic.io" TargetMode="External"/><Relationship Id="rId5" Type="http://schemas.openxmlformats.org/officeDocument/2006/relationships/hyperlink" Target="https://twitter.com/Generalmagicio" TargetMode="External"/><Relationship Id="rId6" Type="http://schemas.openxmlformats.org/officeDocument/2006/relationships/image" Target="../media/image23.png"/><Relationship Id="rId7"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70" name="Shape 70"/>
        <p:cNvGrpSpPr/>
        <p:nvPr/>
      </p:nvGrpSpPr>
      <p:grpSpPr>
        <a:xfrm>
          <a:off x="0" y="0"/>
          <a:ext cx="0" cy="0"/>
          <a:chOff x="0" y="0"/>
          <a:chExt cx="0" cy="0"/>
        </a:xfrm>
      </p:grpSpPr>
      <p:pic>
        <p:nvPicPr>
          <p:cNvPr id="71" name="Google Shape;71;g25d575245ef_0_0"/>
          <p:cNvPicPr preferRelativeResize="0"/>
          <p:nvPr/>
        </p:nvPicPr>
        <p:blipFill rotWithShape="1">
          <a:blip r:embed="rId4">
            <a:alphaModFix/>
          </a:blip>
          <a:srcRect b="0" l="0" r="0" t="0"/>
          <a:stretch/>
        </p:blipFill>
        <p:spPr>
          <a:xfrm>
            <a:off x="252250" y="251050"/>
            <a:ext cx="965975" cy="479325"/>
          </a:xfrm>
          <a:prstGeom prst="rect">
            <a:avLst/>
          </a:prstGeom>
          <a:noFill/>
          <a:ln>
            <a:noFill/>
          </a:ln>
        </p:spPr>
      </p:pic>
      <p:pic>
        <p:nvPicPr>
          <p:cNvPr id="72" name="Google Shape;72;g25d575245ef_0_0"/>
          <p:cNvPicPr preferRelativeResize="0"/>
          <p:nvPr/>
        </p:nvPicPr>
        <p:blipFill rotWithShape="1">
          <a:blip r:embed="rId5">
            <a:alphaModFix/>
          </a:blip>
          <a:srcRect b="0" l="0" r="0" t="0"/>
          <a:stretch/>
        </p:blipFill>
        <p:spPr>
          <a:xfrm>
            <a:off x="5437055" y="0"/>
            <a:ext cx="3706944" cy="5143501"/>
          </a:xfrm>
          <a:prstGeom prst="rect">
            <a:avLst/>
          </a:prstGeom>
          <a:noFill/>
          <a:ln>
            <a:noFill/>
          </a:ln>
        </p:spPr>
      </p:pic>
      <p:pic>
        <p:nvPicPr>
          <p:cNvPr id="73" name="Google Shape;73;g25d575245ef_0_0"/>
          <p:cNvPicPr preferRelativeResize="0"/>
          <p:nvPr/>
        </p:nvPicPr>
        <p:blipFill rotWithShape="1">
          <a:blip r:embed="rId6">
            <a:alphaModFix/>
          </a:blip>
          <a:srcRect b="0" l="0" r="0" t="0"/>
          <a:stretch/>
        </p:blipFill>
        <p:spPr>
          <a:xfrm>
            <a:off x="0" y="3906367"/>
            <a:ext cx="5437051" cy="1237132"/>
          </a:xfrm>
          <a:prstGeom prst="rect">
            <a:avLst/>
          </a:prstGeom>
          <a:noFill/>
          <a:ln>
            <a:noFill/>
          </a:ln>
        </p:spPr>
      </p:pic>
      <p:sp>
        <p:nvSpPr>
          <p:cNvPr id="74" name="Google Shape;74;g25d575245ef_0_0"/>
          <p:cNvSpPr txBox="1"/>
          <p:nvPr/>
        </p:nvSpPr>
        <p:spPr>
          <a:xfrm>
            <a:off x="252250" y="1774675"/>
            <a:ext cx="2650800" cy="16992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Clr>
                <a:srgbClr val="000000"/>
              </a:buClr>
              <a:buSzPts val="4100"/>
              <a:buFont typeface="Arial"/>
              <a:buNone/>
            </a:pPr>
            <a:r>
              <a:rPr b="0" i="0" lang="en" sz="4100" u="none" cap="none" strike="noStrike">
                <a:solidFill>
                  <a:schemeClr val="lt1"/>
                </a:solidFill>
                <a:latin typeface="Inter ExtraBold"/>
                <a:ea typeface="Inter ExtraBold"/>
                <a:cs typeface="Inter ExtraBold"/>
                <a:sym typeface="Inter ExtraBold"/>
              </a:rPr>
              <a:t>UX AUDIT REPORT</a:t>
            </a:r>
            <a:endParaRPr b="0" i="0" sz="4100" u="none" cap="none" strike="noStrike">
              <a:solidFill>
                <a:schemeClr val="lt1"/>
              </a:solidFill>
              <a:latin typeface="Inter ExtraBold"/>
              <a:ea typeface="Inter ExtraBold"/>
              <a:cs typeface="Inter ExtraBold"/>
              <a:sym typeface="Inter ExtraBold"/>
            </a:endParaRPr>
          </a:p>
        </p:txBody>
      </p:sp>
      <p:sp>
        <p:nvSpPr>
          <p:cNvPr id="75" name="Google Shape;75;g25d575245ef_0_0"/>
          <p:cNvSpPr txBox="1"/>
          <p:nvPr/>
        </p:nvSpPr>
        <p:spPr>
          <a:xfrm>
            <a:off x="252250" y="3337750"/>
            <a:ext cx="1798200" cy="4386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650"/>
              <a:buFont typeface="Arial"/>
              <a:buNone/>
            </a:pPr>
            <a:r>
              <a:rPr lang="en" sz="1650">
                <a:solidFill>
                  <a:srgbClr val="B78CF8"/>
                </a:solidFill>
                <a:latin typeface="IBM Plex Sans"/>
                <a:ea typeface="IBM Plex Sans"/>
                <a:cs typeface="IBM Plex Sans"/>
                <a:sym typeface="IBM Plex Sans"/>
              </a:rPr>
              <a:t>FEBRUARY </a:t>
            </a:r>
            <a:r>
              <a:rPr b="0" i="0" lang="en" sz="1650" u="none" cap="none" strike="noStrike">
                <a:solidFill>
                  <a:srgbClr val="B78CF8"/>
                </a:solidFill>
                <a:latin typeface="IBM Plex Sans"/>
                <a:ea typeface="IBM Plex Sans"/>
                <a:cs typeface="IBM Plex Sans"/>
                <a:sym typeface="IBM Plex Sans"/>
              </a:rPr>
              <a:t>202</a:t>
            </a:r>
            <a:r>
              <a:rPr lang="en" sz="1650">
                <a:solidFill>
                  <a:srgbClr val="B78CF8"/>
                </a:solidFill>
                <a:latin typeface="IBM Plex Sans"/>
                <a:ea typeface="IBM Plex Sans"/>
                <a:cs typeface="IBM Plex Sans"/>
                <a:sym typeface="IBM Plex Sans"/>
              </a:rPr>
              <a:t>4</a:t>
            </a:r>
            <a:endParaRPr b="0" i="0" sz="1650" u="none" cap="none" strike="noStrike">
              <a:solidFill>
                <a:srgbClr val="B78CF8"/>
              </a:solidFill>
              <a:latin typeface="IBM Plex Sans"/>
              <a:ea typeface="IBM Plex Sans"/>
              <a:cs typeface="IBM Plex Sans"/>
              <a:sym typeface="IBM Plex Sans"/>
            </a:endParaRPr>
          </a:p>
        </p:txBody>
      </p:sp>
      <p:sp>
        <p:nvSpPr>
          <p:cNvPr id="76" name="Google Shape;76;g25d575245ef_0_0"/>
          <p:cNvSpPr txBox="1"/>
          <p:nvPr/>
        </p:nvSpPr>
        <p:spPr>
          <a:xfrm>
            <a:off x="319500" y="4278638"/>
            <a:ext cx="2650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High level expert review</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Heuristic evaluation &amp; user interviews </a:t>
            </a:r>
            <a:endParaRPr b="0" i="0" sz="1000" u="none" cap="none" strike="noStrike">
              <a:solidFill>
                <a:schemeClr val="dk1"/>
              </a:solidFill>
              <a:latin typeface="IBM Plex Sans"/>
              <a:ea typeface="IBM Plex Sans"/>
              <a:cs typeface="IBM Plex Sans"/>
              <a:sym typeface="IBM Plex Sans"/>
            </a:endParaRPr>
          </a:p>
        </p:txBody>
      </p:sp>
      <p:pic>
        <p:nvPicPr>
          <p:cNvPr id="77" name="Google Shape;77;g25d575245ef_0_0"/>
          <p:cNvPicPr preferRelativeResize="0"/>
          <p:nvPr/>
        </p:nvPicPr>
        <p:blipFill rotWithShape="1">
          <a:blip r:embed="rId7">
            <a:alphaModFix/>
          </a:blip>
          <a:srcRect b="0" l="10133" r="10133" t="0"/>
          <a:stretch/>
        </p:blipFill>
        <p:spPr>
          <a:xfrm>
            <a:off x="3996575" y="4278650"/>
            <a:ext cx="544488" cy="63526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 name="Shape 141"/>
        <p:cNvGrpSpPr/>
        <p:nvPr/>
      </p:nvGrpSpPr>
      <p:grpSpPr>
        <a:xfrm>
          <a:off x="0" y="0"/>
          <a:ext cx="0" cy="0"/>
          <a:chOff x="0" y="0"/>
          <a:chExt cx="0" cy="0"/>
        </a:xfrm>
      </p:grpSpPr>
      <p:sp>
        <p:nvSpPr>
          <p:cNvPr id="142" name="Google Shape;142;g23a11f75f95_0_227"/>
          <p:cNvSpPr txBox="1"/>
          <p:nvPr/>
        </p:nvSpPr>
        <p:spPr>
          <a:xfrm>
            <a:off x="252900" y="589550"/>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PRODUCT OVERVIEW</a:t>
            </a:r>
            <a:endParaRPr b="1" i="0" sz="2000" u="none" cap="none" strike="noStrike">
              <a:solidFill>
                <a:schemeClr val="dk1"/>
              </a:solidFill>
              <a:latin typeface="Inter"/>
              <a:ea typeface="Inter"/>
              <a:cs typeface="Inter"/>
              <a:sym typeface="Inter"/>
            </a:endParaRPr>
          </a:p>
        </p:txBody>
      </p:sp>
      <p:sp>
        <p:nvSpPr>
          <p:cNvPr id="143" name="Google Shape;143;g23a11f75f95_0_227"/>
          <p:cNvSpPr txBox="1"/>
          <p:nvPr/>
        </p:nvSpPr>
        <p:spPr>
          <a:xfrm>
            <a:off x="250484" y="1118725"/>
            <a:ext cx="84738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2"/>
                </a:solidFill>
                <a:latin typeface="IBM Plex Sans"/>
                <a:ea typeface="IBM Plex Sans"/>
                <a:cs typeface="IBM Plex Sans"/>
                <a:sym typeface="IBM Plex Sans"/>
              </a:rPr>
              <a:t>The Umbria ecosystem acts as a platform, for moving funds freely between cryptocurrency networks, and for trading those assets in one place.</a:t>
            </a:r>
            <a:endParaRPr sz="1000">
              <a:solidFill>
                <a:schemeClr val="dk2"/>
              </a:solidFill>
              <a:latin typeface="IBM Plex Sans"/>
              <a:ea typeface="IBM Plex Sans"/>
              <a:cs typeface="IBM Plex Sans"/>
              <a:sym typeface="IBM Plex Sans"/>
            </a:endParaRPr>
          </a:p>
        </p:txBody>
      </p:sp>
      <p:sp>
        <p:nvSpPr>
          <p:cNvPr id="144" name="Google Shape;144;g23a11f75f95_0_227"/>
          <p:cNvSpPr txBox="1"/>
          <p:nvPr/>
        </p:nvSpPr>
        <p:spPr>
          <a:xfrm>
            <a:off x="250474" y="2163775"/>
            <a:ext cx="3795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CONTEXT OF THE AUDIT</a:t>
            </a:r>
            <a:endParaRPr b="1" i="0" sz="2000" u="none" cap="none" strike="noStrike">
              <a:solidFill>
                <a:schemeClr val="dk1"/>
              </a:solidFill>
              <a:latin typeface="Inter"/>
              <a:ea typeface="Inter"/>
              <a:cs typeface="Inter"/>
              <a:sym typeface="Inter"/>
            </a:endParaRPr>
          </a:p>
        </p:txBody>
      </p:sp>
      <p:sp>
        <p:nvSpPr>
          <p:cNvPr id="145" name="Google Shape;145;g23a11f75f95_0_227"/>
          <p:cNvSpPr txBox="1"/>
          <p:nvPr/>
        </p:nvSpPr>
        <p:spPr>
          <a:xfrm>
            <a:off x="250484" y="2656375"/>
            <a:ext cx="84738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This study involved collecting a rich research database consisting of detailed observations and findings based on Nielsen's Heuristic Evaluation,</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Design Arnold Lund's 34 Usability Maxims, and Web3 Design Audit Checklist Based on Web3 Design Principles by Beltran</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These valuable resources complement and support the findings presented in this report.</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49" name="Shape 149"/>
        <p:cNvGrpSpPr/>
        <p:nvPr/>
      </p:nvGrpSpPr>
      <p:grpSpPr>
        <a:xfrm>
          <a:off x="0" y="0"/>
          <a:ext cx="0" cy="0"/>
          <a:chOff x="0" y="0"/>
          <a:chExt cx="0" cy="0"/>
        </a:xfrm>
      </p:grpSpPr>
      <p:sp>
        <p:nvSpPr>
          <p:cNvPr id="150" name="Google Shape;150;g25db78d7008_0_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METHODOLOGY</a:t>
            </a:r>
            <a:endParaRPr b="1" i="0" sz="3600" u="none" cap="none" strike="noStrike">
              <a:solidFill>
                <a:schemeClr val="lt1"/>
              </a:solidFill>
              <a:latin typeface="Inter"/>
              <a:ea typeface="Inter"/>
              <a:cs typeface="Inter"/>
              <a:sym typeface="Inter"/>
            </a:endParaRPr>
          </a:p>
        </p:txBody>
      </p:sp>
      <p:pic>
        <p:nvPicPr>
          <p:cNvPr id="151" name="Google Shape;151;g25db78d7008_0_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52" name="Google Shape;152;g25db78d7008_0_0"/>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6" name="Shape 156"/>
        <p:cNvGrpSpPr/>
        <p:nvPr/>
      </p:nvGrpSpPr>
      <p:grpSpPr>
        <a:xfrm>
          <a:off x="0" y="0"/>
          <a:ext cx="0" cy="0"/>
          <a:chOff x="0" y="0"/>
          <a:chExt cx="0" cy="0"/>
        </a:xfrm>
      </p:grpSpPr>
      <p:sp>
        <p:nvSpPr>
          <p:cNvPr id="157" name="Google Shape;157;g256c901fe12_2_102"/>
          <p:cNvSpPr txBox="1"/>
          <p:nvPr/>
        </p:nvSpPr>
        <p:spPr>
          <a:xfrm>
            <a:off x="237744"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METHODOLOGY</a:t>
            </a:r>
            <a:endParaRPr b="1" i="0" sz="2000" u="none" cap="none" strike="noStrike">
              <a:solidFill>
                <a:schemeClr val="dk1"/>
              </a:solidFill>
              <a:latin typeface="Inter"/>
              <a:ea typeface="Inter"/>
              <a:cs typeface="Inter"/>
              <a:sym typeface="Inter"/>
            </a:endParaRPr>
          </a:p>
        </p:txBody>
      </p:sp>
      <p:sp>
        <p:nvSpPr>
          <p:cNvPr id="158" name="Google Shape;158;g256c901fe12_2_102"/>
          <p:cNvSpPr txBox="1"/>
          <p:nvPr/>
        </p:nvSpPr>
        <p:spPr>
          <a:xfrm>
            <a:off x="256032" y="1077813"/>
            <a:ext cx="84738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This report summarizes the findings of a comprehensive UX audit conducted on </a:t>
            </a:r>
            <a:r>
              <a:rPr lang="en" sz="1000">
                <a:solidFill>
                  <a:schemeClr val="dk2"/>
                </a:solidFill>
                <a:latin typeface="IBM Plex Sans"/>
                <a:ea typeface="IBM Plex Sans"/>
                <a:cs typeface="IBM Plex Sans"/>
                <a:sym typeface="IBM Plex Sans"/>
              </a:rPr>
              <a:t>Umbria </a:t>
            </a:r>
            <a:r>
              <a:rPr b="0" i="0" lang="en" sz="1000" u="none" cap="none" strike="noStrike">
                <a:solidFill>
                  <a:schemeClr val="dk2"/>
                </a:solidFill>
                <a:latin typeface="IBM Plex Sans"/>
                <a:ea typeface="IBM Plex Sans"/>
                <a:cs typeface="IBM Plex Sans"/>
                <a:sym typeface="IBM Plex Sans"/>
              </a:rPr>
              <a:t>platform.</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 audit utilized a combination of renowned UX methodologies, including Nielsen's Heuristic Evaluation, Ben Shneiderman’s 'Eight Golden Rules of Interface Design, Arnold Lund's 34 Usability Maxims, Norman's Theory of Action, and the Web3 Design Audit Checklist Based on Web3 Design Principles by Beltran.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The purpose of the audit was to assess the user experience and identify areas for improvement to enhance usability and overall satisfaction</a:t>
            </a:r>
            <a:endParaRPr b="0" i="0" sz="12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g256c901fe12_2_122"/>
          <p:cNvSpPr txBox="1"/>
          <p:nvPr/>
        </p:nvSpPr>
        <p:spPr>
          <a:xfrm>
            <a:off x="256032" y="585216"/>
            <a:ext cx="4425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dk1"/>
                </a:solidFill>
                <a:latin typeface="Inter"/>
                <a:ea typeface="Inter"/>
                <a:cs typeface="Inter"/>
                <a:sym typeface="Inter"/>
              </a:rPr>
              <a:t>SEVERITY SCALE</a:t>
            </a:r>
            <a:endParaRPr b="1" i="0" sz="2000" u="none" cap="none" strike="noStrike">
              <a:solidFill>
                <a:schemeClr val="dk1"/>
              </a:solidFill>
              <a:latin typeface="Inter"/>
              <a:ea typeface="Inter"/>
              <a:cs typeface="Inter"/>
              <a:sym typeface="Inter"/>
            </a:endParaRPr>
          </a:p>
        </p:txBody>
      </p:sp>
      <p:sp>
        <p:nvSpPr>
          <p:cNvPr id="164" name="Google Shape;164;g256c901fe12_2_122"/>
          <p:cNvSpPr txBox="1"/>
          <p:nvPr/>
        </p:nvSpPr>
        <p:spPr>
          <a:xfrm>
            <a:off x="256032" y="1115568"/>
            <a:ext cx="8643000" cy="2185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0000"/>
                </a:solidFill>
                <a:latin typeface="IBM Plex Sans"/>
                <a:ea typeface="IBM Plex Sans"/>
                <a:cs typeface="IBM Plex Sans"/>
                <a:sym typeface="IBM Plex Sans"/>
              </a:rPr>
              <a:t>Critical </a:t>
            </a:r>
            <a:endParaRPr b="1" i="0" sz="1000" u="none" cap="none" strike="noStrike">
              <a:solidFill>
                <a:srgbClr val="FF0000"/>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Severely impairs the use of the product and cannot be overcome by users. It is necessary to fix this before releasing the product..</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E06666"/>
                </a:solidFill>
                <a:latin typeface="IBM Plex Sans"/>
                <a:ea typeface="IBM Plex Sans"/>
                <a:cs typeface="IBM Plex Sans"/>
                <a:sym typeface="IBM Plex Sans"/>
              </a:rPr>
              <a:t>Serious </a:t>
            </a:r>
            <a:endParaRPr b="1" i="0" sz="1000" u="none" cap="none" strike="noStrike">
              <a:solidFill>
                <a:srgbClr val="E066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Occurs frequently and persistently, or users may not be able to resolve the issue or may not be aware of it. It's important to fix this, so give it a high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FFD966"/>
                </a:solidFill>
                <a:latin typeface="IBM Plex Sans"/>
                <a:ea typeface="IBM Plex Sans"/>
                <a:cs typeface="IBM Plex Sans"/>
                <a:sym typeface="IBM Plex Sans"/>
              </a:rPr>
              <a:t>Medium</a:t>
            </a:r>
            <a:endParaRPr b="1" i="0" sz="1000" u="none" cap="none" strike="noStrike">
              <a:solidFill>
                <a:srgbClr val="FFD966"/>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May occur more often or be harder to overcome. Fixing this should be a low release priority.</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4A86E8"/>
                </a:solidFill>
                <a:latin typeface="IBM Plex Sans"/>
                <a:ea typeface="IBM Plex Sans"/>
                <a:cs typeface="IBM Plex Sans"/>
                <a:sym typeface="IBM Plex Sans"/>
              </a:rPr>
              <a:t>Low</a:t>
            </a:r>
            <a:endParaRPr b="1" i="0" sz="1000" u="none" cap="none" strike="noStrike">
              <a:solidFill>
                <a:srgbClr val="4A86E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Can be easily overcome by the user or occurs very rarely. The release does not require repair unless additional time is available.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68" name="Shape 168"/>
        <p:cNvGrpSpPr/>
        <p:nvPr/>
      </p:nvGrpSpPr>
      <p:grpSpPr>
        <a:xfrm>
          <a:off x="0" y="0"/>
          <a:ext cx="0" cy="0"/>
          <a:chOff x="0" y="0"/>
          <a:chExt cx="0" cy="0"/>
        </a:xfrm>
      </p:grpSpPr>
      <p:sp>
        <p:nvSpPr>
          <p:cNvPr id="169" name="Google Shape;169;g25db78d7008_0_6"/>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3600" u="none" cap="none" strike="noStrike">
                <a:solidFill>
                  <a:srgbClr val="FFFFFF"/>
                </a:solidFill>
                <a:latin typeface="Inter"/>
                <a:ea typeface="Inter"/>
                <a:cs typeface="Inter"/>
                <a:sym typeface="Inter"/>
              </a:rPr>
              <a:t>FINDINGS</a:t>
            </a:r>
            <a:endParaRPr b="1" i="0" sz="3600" u="none" cap="none" strike="noStrike">
              <a:solidFill>
                <a:schemeClr val="lt1"/>
              </a:solidFill>
              <a:latin typeface="Inter"/>
              <a:ea typeface="Inter"/>
              <a:cs typeface="Inter"/>
              <a:sym typeface="Inter"/>
            </a:endParaRPr>
          </a:p>
        </p:txBody>
      </p:sp>
      <p:pic>
        <p:nvPicPr>
          <p:cNvPr id="170" name="Google Shape;170;g25db78d7008_0_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71" name="Google Shape;171;g25db78d7008_0_6"/>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5" name="Shape 175"/>
        <p:cNvGrpSpPr/>
        <p:nvPr/>
      </p:nvGrpSpPr>
      <p:grpSpPr>
        <a:xfrm>
          <a:off x="0" y="0"/>
          <a:ext cx="0" cy="0"/>
          <a:chOff x="0" y="0"/>
          <a:chExt cx="0" cy="0"/>
        </a:xfrm>
      </p:grpSpPr>
      <p:sp>
        <p:nvSpPr>
          <p:cNvPr id="176" name="Google Shape;176;g256c901fe12_2_131"/>
          <p:cNvSpPr txBox="1"/>
          <p:nvPr/>
        </p:nvSpPr>
        <p:spPr>
          <a:xfrm>
            <a:off x="256022" y="585225"/>
            <a:ext cx="42531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BUSINESS</a:t>
            </a:r>
            <a:r>
              <a:rPr b="1" lang="en" sz="2000">
                <a:solidFill>
                  <a:schemeClr val="dk1"/>
                </a:solidFill>
                <a:latin typeface="Inter"/>
                <a:ea typeface="Inter"/>
                <a:cs typeface="Inter"/>
                <a:sym typeface="Inter"/>
              </a:rPr>
              <a:t> </a:t>
            </a:r>
            <a:r>
              <a:rPr b="1" i="0" lang="en" sz="2000" u="none" cap="none" strike="noStrike">
                <a:solidFill>
                  <a:schemeClr val="dk1"/>
                </a:solidFill>
                <a:latin typeface="Inter"/>
                <a:ea typeface="Inter"/>
                <a:cs typeface="Inter"/>
                <a:sym typeface="Inter"/>
              </a:rPr>
              <a:t>GOALS</a:t>
            </a:r>
            <a:endParaRPr b="1" i="0" sz="2000" u="none" cap="none" strike="noStrike">
              <a:solidFill>
                <a:schemeClr val="dk1"/>
              </a:solidFill>
              <a:latin typeface="Inter"/>
              <a:ea typeface="Inter"/>
              <a:cs typeface="Inter"/>
              <a:sym typeface="Inter"/>
            </a:endParaRPr>
          </a:p>
        </p:txBody>
      </p:sp>
      <p:sp>
        <p:nvSpPr>
          <p:cNvPr id="177" name="Google Shape;177;g256c901fe12_2_131"/>
          <p:cNvSpPr txBox="1"/>
          <p:nvPr/>
        </p:nvSpPr>
        <p:spPr>
          <a:xfrm>
            <a:off x="256032" y="1115568"/>
            <a:ext cx="8473800" cy="3340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Decentralized Financial Services: Provide decentralized financial services that allow users to trade, lend, borrow, and earn interest without relying on traditional financial intermediaries.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Community Governance: Implement a decentralized governance model that allows the community to participate in decision-making processes, shaping the future development of the platform.</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Liquidity Provision:Facilitate liquidity provision through decentralized exchanges and liquidity pools, enabling users to contribute and earn rewards.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Innovation in Blockchain Technology:Contribute to the innovation and advancement of blockchain technology by introducing novel features, protocols, or solutions within the decentralized finance ecosystem.</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User Accessibility:Increase accessibility to financial services, especially for individuals in regions with limited access to traditional banking.</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Security and Trustlessness:Prioritize security and trustlessness by leveraging blockchain technology to ensure transparency and eliminate the need for trust in intermediaries.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Ecosystem Growth:Foster the growth of the Umbria ecosystem by attracting users, developers, and contributors to build a vibrant and sustainable community.</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g2683f9bab8f_0_160"/>
          <p:cNvSpPr txBox="1"/>
          <p:nvPr/>
        </p:nvSpPr>
        <p:spPr>
          <a:xfrm>
            <a:off x="256022" y="585225"/>
            <a:ext cx="42531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Inter"/>
                <a:ea typeface="Inter"/>
                <a:cs typeface="Inter"/>
                <a:sym typeface="Inter"/>
              </a:rPr>
              <a:t>USER </a:t>
            </a:r>
            <a:r>
              <a:rPr b="1" i="0" lang="en" sz="2000" u="none" cap="none" strike="noStrike">
                <a:solidFill>
                  <a:schemeClr val="dk1"/>
                </a:solidFill>
                <a:latin typeface="Inter"/>
                <a:ea typeface="Inter"/>
                <a:cs typeface="Inter"/>
                <a:sym typeface="Inter"/>
              </a:rPr>
              <a:t>GOALS</a:t>
            </a:r>
            <a:endParaRPr b="1" i="0" sz="2000" u="none" cap="none" strike="noStrike">
              <a:solidFill>
                <a:schemeClr val="dk1"/>
              </a:solidFill>
              <a:latin typeface="Inter"/>
              <a:ea typeface="Inter"/>
              <a:cs typeface="Inter"/>
              <a:sym typeface="Inter"/>
            </a:endParaRPr>
          </a:p>
        </p:txBody>
      </p:sp>
      <p:sp>
        <p:nvSpPr>
          <p:cNvPr id="183" name="Google Shape;183;g2683f9bab8f_0_160"/>
          <p:cNvSpPr txBox="1"/>
          <p:nvPr/>
        </p:nvSpPr>
        <p:spPr>
          <a:xfrm>
            <a:off x="256032" y="1115568"/>
            <a:ext cx="8473800" cy="3340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Access to Financial Services: Providing users with access to a wide range of financial services, including lending, borrowing, trading, and yield farming, without the need for traditional intermediaries like banks or financial institutions.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Decentralization: Empowering users by offering decentralized financial solutions that operate on blockchain technology, promoting transparency, security, and censorship resistance.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Governance Participation: Allowing users to participate in the governance of the Umbria platform, enabling them to have a voice in decision-making processes such as protocol upgrades, fee structures, and asset listings.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Yield Generation: Offering opportunities for users to earn passive income through various DeFi mechanisms such as liquidity provision, staking, yield farming, and participation in governance.</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Risk Diversification: Providing avenues for users to diversify their investment portfolios by gaining exposure to different digital assets and DeFi protocols within the Umbria ecosystem.</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Innovation and Experimentation: Supporting innovation in the DeFi space by encouraging developers to build and deploy new financial products and services on the Umbria platform, fostering a dynamic and evolving ecosystem.</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Community Engagement: Cultivating an engaged and supportive community of users, developers, and contributors who collaborate, share knowledge, and contribute to the growth and success of the Umbria project.</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 name="Shape 187"/>
        <p:cNvGrpSpPr/>
        <p:nvPr/>
      </p:nvGrpSpPr>
      <p:grpSpPr>
        <a:xfrm>
          <a:off x="0" y="0"/>
          <a:ext cx="0" cy="0"/>
          <a:chOff x="0" y="0"/>
          <a:chExt cx="0" cy="0"/>
        </a:xfrm>
      </p:grpSpPr>
      <p:sp>
        <p:nvSpPr>
          <p:cNvPr id="188" name="Google Shape;188;g2582016d458_0_7"/>
          <p:cNvSpPr txBox="1"/>
          <p:nvPr/>
        </p:nvSpPr>
        <p:spPr>
          <a:xfrm>
            <a:off x="256032" y="585216"/>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FINDINGS</a:t>
            </a:r>
            <a:endParaRPr b="1" i="0" sz="2000" u="none" cap="none" strike="noStrike">
              <a:solidFill>
                <a:schemeClr val="dk1"/>
              </a:solidFill>
              <a:latin typeface="Inter"/>
              <a:ea typeface="Inter"/>
              <a:cs typeface="Inter"/>
              <a:sym typeface="Inter"/>
            </a:endParaRPr>
          </a:p>
        </p:txBody>
      </p:sp>
      <p:sp>
        <p:nvSpPr>
          <p:cNvPr id="189" name="Google Shape;189;g2582016d458_0_7"/>
          <p:cNvSpPr txBox="1"/>
          <p:nvPr/>
        </p:nvSpPr>
        <p:spPr>
          <a:xfrm>
            <a:off x="256032" y="1115568"/>
            <a:ext cx="8412600" cy="2647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80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Heuristic Used</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Select the appropriate heuristics principle that matches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Severity</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From the severity scale, select the appropriate rating for the usability issue you’ve identified.</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1" i="0" lang="en" sz="1000" u="none" cap="none" strike="noStrike">
                <a:solidFill>
                  <a:schemeClr val="dk1"/>
                </a:solidFill>
                <a:latin typeface="IBM Plex Sans"/>
                <a:ea typeface="IBM Plex Sans"/>
                <a:cs typeface="IBM Plex Sans"/>
                <a:sym typeface="IBM Plex Sans"/>
              </a:rPr>
              <a:t>Issue and Recommendation </a:t>
            </a:r>
            <a:endParaRPr b="1" i="0" sz="1000" u="none" cap="none" strike="noStrike">
              <a:solidFill>
                <a:schemeClr val="dk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2"/>
                </a:solidFill>
                <a:latin typeface="IBM Plex Sans"/>
                <a:ea typeface="IBM Plex Sans"/>
                <a:cs typeface="IBM Plex Sans"/>
                <a:sym typeface="IBM Plex Sans"/>
              </a:rPr>
              <a:t>Describe the usability issue and spell out your recommendations for UX improvements.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dk2"/>
              </a:solidFill>
              <a:highlight>
                <a:schemeClr val="lt1"/>
              </a:highlight>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400"/>
              <a:buFont typeface="Arial"/>
              <a:buNone/>
            </a:pPr>
            <a:r>
              <a:t/>
            </a:r>
            <a:endParaRPr b="0" i="0" sz="1000" u="none" cap="none" strike="noStrike">
              <a:solidFill>
                <a:schemeClr val="dk2"/>
              </a:solidFill>
              <a:highlight>
                <a:srgbClr val="FED670"/>
              </a:highlight>
              <a:latin typeface="IBM Plex Sans"/>
              <a:ea typeface="IBM Plex Sans"/>
              <a:cs typeface="IBM Plex Sans"/>
              <a:sym typeface="IBM Plex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193" name="Shape 193"/>
        <p:cNvGrpSpPr/>
        <p:nvPr/>
      </p:nvGrpSpPr>
      <p:grpSpPr>
        <a:xfrm>
          <a:off x="0" y="0"/>
          <a:ext cx="0" cy="0"/>
          <a:chOff x="0" y="0"/>
          <a:chExt cx="0" cy="0"/>
        </a:xfrm>
      </p:grpSpPr>
      <p:sp>
        <p:nvSpPr>
          <p:cNvPr id="194" name="Google Shape;194;g25db78d7008_0_20"/>
          <p:cNvSpPr txBox="1"/>
          <p:nvPr/>
        </p:nvSpPr>
        <p:spPr>
          <a:xfrm>
            <a:off x="364875" y="2741775"/>
            <a:ext cx="42831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TASK ORIENTATION</a:t>
            </a:r>
            <a:endParaRPr b="1" i="0" sz="2000" u="none" cap="none" strike="noStrike">
              <a:solidFill>
                <a:schemeClr val="lt1"/>
              </a:solidFill>
              <a:latin typeface="Inter"/>
              <a:ea typeface="Inter"/>
              <a:cs typeface="Inter"/>
              <a:sym typeface="Inter"/>
            </a:endParaRPr>
          </a:p>
        </p:txBody>
      </p:sp>
      <p:sp>
        <p:nvSpPr>
          <p:cNvPr id="195" name="Google Shape;195;g25db78d7008_0_20"/>
          <p:cNvSpPr txBox="1"/>
          <p:nvPr/>
        </p:nvSpPr>
        <p:spPr>
          <a:xfrm>
            <a:off x="364875" y="3579975"/>
            <a:ext cx="67569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150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People go to web sites to achieve particular goals, not to look around and admire the design. This means web pages needs to support customer tasks. A site is task oriented when it supports users in the effective and efficient completion of their tasks.</a:t>
            </a:r>
            <a:endParaRPr b="0" i="0" sz="1000" u="none" cap="none" strike="noStrike">
              <a:solidFill>
                <a:schemeClr val="lt1"/>
              </a:solidFill>
              <a:latin typeface="IBM Plex Sans"/>
              <a:ea typeface="IBM Plex Sans"/>
              <a:cs typeface="IBM Plex Sans"/>
              <a:sym typeface="IBM Plex Sans"/>
            </a:endParaRPr>
          </a:p>
        </p:txBody>
      </p:sp>
      <p:pic>
        <p:nvPicPr>
          <p:cNvPr id="196" name="Google Shape;196;g25db78d7008_0_2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197" name="Google Shape;197;g25db78d7008_0_20"/>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sp>
        <p:nvSpPr>
          <p:cNvPr id="202" name="Google Shape;202;g23ec8097f11_0_19"/>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03" name="Google Shape;203;g23ec8097f11_0_19"/>
          <p:cNvSpPr txBox="1"/>
          <p:nvPr/>
        </p:nvSpPr>
        <p:spPr>
          <a:xfrm>
            <a:off x="324750" y="1118942"/>
            <a:ext cx="4359300" cy="1723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user flows involve unnecessary screens, contributing to a higher-than-necessary screen count for each task.</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Information is presented across multiple screens without considering progressive disclosure, potentially overwhelming users.</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204" name="Google Shape;204;g23ec8097f11_0_19"/>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05" name="Google Shape;205;g23ec8097f11_0_19"/>
          <p:cNvSpPr txBox="1"/>
          <p:nvPr/>
        </p:nvSpPr>
        <p:spPr>
          <a:xfrm>
            <a:off x="4684050" y="1115568"/>
            <a:ext cx="4359300" cy="2647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Conduct a comprehensive analysis of existing task flows to identify redundant steps or screens. Streamline the process by eliminating unnecessary intermediary screens, ensuring that each step contributes directly to task completion. Prioritize a user-centric approach that minimizes the cognitive load and effort required to accomplish tasks.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 progressive disclosure strategy that unveils information progressively, only presenting details when users actively seek them or when it is contextually relevant. This approach avoids cluttering screens with unnecessary information and simplifies the user journey.</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g256c901fe12_2_67"/>
          <p:cNvSpPr txBox="1"/>
          <p:nvPr/>
        </p:nvSpPr>
        <p:spPr>
          <a:xfrm>
            <a:off x="660500" y="1798125"/>
            <a:ext cx="1901100" cy="1046700"/>
          </a:xfrm>
          <a:prstGeom prst="rect">
            <a:avLst/>
          </a:prstGeom>
          <a:noFill/>
          <a:ln>
            <a:noFill/>
          </a:ln>
        </p:spPr>
        <p:txBody>
          <a:bodyPr anchorCtr="0" anchor="ctr" bIns="91425" lIns="91425" spcFirstLastPara="1" rIns="91425" wrap="square" tIns="91425">
            <a:spAutoFit/>
          </a:bodyPr>
          <a:lstStyle/>
          <a:p>
            <a:pPr indent="0" lvl="0" marL="0" marR="0" rtl="0" algn="l">
              <a:lnSpc>
                <a:spcPct val="70000"/>
              </a:lnSpc>
              <a:spcBef>
                <a:spcPts val="0"/>
              </a:spcBef>
              <a:spcAft>
                <a:spcPts val="0"/>
              </a:spcAft>
              <a:buClr>
                <a:srgbClr val="000000"/>
              </a:buClr>
              <a:buSzPts val="1800"/>
              <a:buFont typeface="Arial"/>
              <a:buNone/>
            </a:pPr>
            <a:r>
              <a:rPr b="1" i="0" lang="en" sz="4000" u="none" cap="none" strike="noStrike">
                <a:solidFill>
                  <a:srgbClr val="212121"/>
                </a:solidFill>
                <a:latin typeface="Inter"/>
                <a:ea typeface="Inter"/>
                <a:cs typeface="Inter"/>
                <a:sym typeface="Inter"/>
              </a:rPr>
              <a:t>In this report</a:t>
            </a:r>
            <a:endParaRPr b="1" i="0" sz="4000" u="none" cap="none" strike="noStrike">
              <a:solidFill>
                <a:srgbClr val="212121"/>
              </a:solidFill>
              <a:latin typeface="Inter"/>
              <a:ea typeface="Inter"/>
              <a:cs typeface="Inter"/>
              <a:sym typeface="Inter"/>
            </a:endParaRPr>
          </a:p>
        </p:txBody>
      </p:sp>
      <p:sp>
        <p:nvSpPr>
          <p:cNvPr id="83" name="Google Shape;83;g256c901fe12_2_67"/>
          <p:cNvSpPr txBox="1"/>
          <p:nvPr/>
        </p:nvSpPr>
        <p:spPr>
          <a:xfrm>
            <a:off x="3209100" y="519700"/>
            <a:ext cx="5562900" cy="36789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 INTRODUCTION</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did</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Executive Summary</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Goals and objectives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Red Hat Display"/>
                <a:ea typeface="Red Hat Display"/>
                <a:cs typeface="Red Hat Display"/>
                <a:sym typeface="Red Hat Display"/>
              </a:rPr>
              <a:t>2. METHODOLOGY</a:t>
            </a:r>
            <a:r>
              <a:rPr b="0" i="0" lang="en" sz="1200" u="none" cap="none" strike="noStrike">
                <a:solidFill>
                  <a:srgbClr val="212121"/>
                </a:solidFill>
                <a:latin typeface="IBM Plex Sans"/>
                <a:ea typeface="IBM Plex Sans"/>
                <a:cs typeface="IBM Plex Sans"/>
                <a:sym typeface="IBM Plex Sans"/>
              </a:rPr>
              <a:t>-</a:t>
            </a:r>
            <a:r>
              <a:rPr b="0" i="1" lang="en" sz="1200" u="none" cap="none" strike="noStrike">
                <a:solidFill>
                  <a:srgbClr val="212121"/>
                </a:solidFill>
                <a:latin typeface="IBM Plex Sans"/>
                <a:ea typeface="IBM Plex Sans"/>
                <a:cs typeface="IBM Plex Sans"/>
                <a:sym typeface="IBM Plex Sans"/>
              </a:rPr>
              <a:t> Process and Methods</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Nielsen's Heuristic </a:t>
            </a:r>
            <a:r>
              <a:rPr b="0" i="0" lang="en" sz="1000" u="none" cap="none" strike="noStrike">
                <a:solidFill>
                  <a:schemeClr val="accent2"/>
                </a:solidFill>
                <a:latin typeface="IBM Plex Sans"/>
                <a:ea typeface="IBM Plex Sans"/>
                <a:cs typeface="IBM Plex Sans"/>
                <a:sym typeface="IBM Plex Sans"/>
              </a:rPr>
              <a:t>Evaluation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Ben Shneiderman’s 'Eight Golden Rules of Interface Design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Arnold Lund's 34 Usability Maxims</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Norman's Theory of Action</a:t>
            </a:r>
            <a:endParaRPr b="0" i="0" sz="10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Web3 Design Audit Checklist Based on Web3 Design Principles by Beltran</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nter"/>
                <a:ea typeface="Inter"/>
                <a:cs typeface="Inter"/>
                <a:sym typeface="Inter"/>
              </a:rPr>
              <a:t>3. FINDINGS</a:t>
            </a:r>
            <a:r>
              <a:rPr b="1" i="0" lang="en" sz="1200" u="none" cap="none" strike="noStrike">
                <a:solidFill>
                  <a:srgbClr val="212121"/>
                </a:solidFill>
                <a:latin typeface="Inter"/>
                <a:ea typeface="Inter"/>
                <a:cs typeface="Inter"/>
                <a:sym typeface="Inter"/>
              </a:rPr>
              <a:t> </a:t>
            </a:r>
            <a:r>
              <a:rPr b="0" i="1" lang="en" sz="1200" u="none" cap="none" strike="noStrike">
                <a:solidFill>
                  <a:srgbClr val="212121"/>
                </a:solidFill>
                <a:latin typeface="IBM Plex Sans"/>
                <a:ea typeface="IBM Plex Sans"/>
                <a:cs typeface="IBM Plex Sans"/>
                <a:sym typeface="IBM Plex Sans"/>
              </a:rPr>
              <a:t>- What we tested on</a:t>
            </a:r>
            <a:endParaRPr b="0" i="1" sz="1200" u="none" cap="none" strike="noStrike">
              <a:solidFill>
                <a:srgbClr val="21212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rgbClr val="212121"/>
              </a:buClr>
              <a:buSzPts val="1000"/>
              <a:buFont typeface="IBM Plex Sans"/>
              <a:buChar char="-"/>
            </a:pPr>
            <a:r>
              <a:rPr b="0" i="0" lang="en" sz="1000" u="none" cap="none" strike="noStrike">
                <a:solidFill>
                  <a:srgbClr val="212121"/>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a:p>
            <a:pPr indent="0" lvl="0" marL="0" marR="0" rtl="0" algn="l">
              <a:lnSpc>
                <a:spcPct val="150000"/>
              </a:lnSpc>
              <a:spcBef>
                <a:spcPts val="100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4. INSIGHTS AND NEXT STEPS</a:t>
            </a:r>
            <a:r>
              <a:rPr b="0" i="0" lang="en" sz="1200" u="none" cap="none" strike="noStrike">
                <a:solidFill>
                  <a:schemeClr val="dk1"/>
                </a:solidFill>
                <a:latin typeface="IBM Plex Sans"/>
                <a:ea typeface="IBM Plex Sans"/>
                <a:cs typeface="IBM Plex Sans"/>
                <a:sym typeface="IBM Plex Sans"/>
              </a:rPr>
              <a:t> </a:t>
            </a:r>
            <a:r>
              <a:rPr b="0" i="1" lang="en" sz="1200" u="none" cap="none" strike="noStrike">
                <a:solidFill>
                  <a:schemeClr val="accent2"/>
                </a:solidFill>
                <a:latin typeface="IBM Plex Sans"/>
                <a:ea typeface="IBM Plex Sans"/>
                <a:cs typeface="IBM Plex Sans"/>
                <a:sym typeface="IBM Plex Sans"/>
              </a:rPr>
              <a:t>- What we tested on</a:t>
            </a:r>
            <a:endParaRPr b="0" i="1" sz="1200" u="none" cap="none" strike="noStrike">
              <a:solidFill>
                <a:schemeClr val="accent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accent2"/>
              </a:buClr>
              <a:buSzPts val="1000"/>
              <a:buFont typeface="IBM Plex Sans"/>
              <a:buChar char="-"/>
            </a:pPr>
            <a:r>
              <a:rPr b="0" i="0" lang="en" sz="1000" u="none" cap="none" strike="noStrike">
                <a:solidFill>
                  <a:schemeClr val="accent2"/>
                </a:solidFill>
                <a:latin typeface="IBM Plex Sans"/>
                <a:ea typeface="IBM Plex Sans"/>
                <a:cs typeface="IBM Plex Sans"/>
                <a:sym typeface="IBM Plex Sans"/>
              </a:rPr>
              <a:t>Recommendations</a:t>
            </a:r>
            <a:endParaRPr b="0" i="0" sz="1000" u="none" cap="none" strike="noStrike">
              <a:solidFill>
                <a:srgbClr val="212121"/>
              </a:solidFill>
              <a:latin typeface="IBM Plex Sans"/>
              <a:ea typeface="IBM Plex Sans"/>
              <a:cs typeface="IBM Plex Sans"/>
              <a:sym typeface="IBM Plex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9" name="Shape 209"/>
        <p:cNvGrpSpPr/>
        <p:nvPr/>
      </p:nvGrpSpPr>
      <p:grpSpPr>
        <a:xfrm>
          <a:off x="0" y="0"/>
          <a:ext cx="0" cy="0"/>
          <a:chOff x="0" y="0"/>
          <a:chExt cx="0" cy="0"/>
        </a:xfrm>
      </p:grpSpPr>
      <p:sp>
        <p:nvSpPr>
          <p:cNvPr id="210" name="Google Shape;210;g2683f9bab8f_0_29"/>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11" name="Google Shape;211;g2683f9bab8f_0_29"/>
          <p:cNvSpPr txBox="1"/>
          <p:nvPr/>
        </p:nvSpPr>
        <p:spPr>
          <a:xfrm>
            <a:off x="324750" y="1118942"/>
            <a:ext cx="4359300" cy="1954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does not present users with a comprehensive overview of all the steps involved in a task.</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 Users lack real-time feedback on their current position within the task workflow.</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Users may face challenges navigating between different steps within a task.</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212" name="Google Shape;212;g2683f9bab8f_0_29"/>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13" name="Google Shape;213;g2683f9bab8f_0_29"/>
          <p:cNvSpPr txBox="1"/>
          <p:nvPr/>
        </p:nvSpPr>
        <p:spPr>
          <a:xfrm>
            <a:off x="4684050" y="1115568"/>
            <a:ext cx="4359300" cy="35709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 visual representation of all steps in a task, providing users with an overview of the entire workflow. This could be presented in the form of a progress bar, step indicators, or a dedicated section displaying each step. A clear, at-a-glance view helps users understand the task's structure and requirements.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Introduce visual cues, such as highlighted or marked steps, to indicate the user's current position in the workflow. This feedback provides users with a sense of progress, context, and reassurance as they navigate through the steps. It enhances the user's understanding of where they are in the process.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interactive elements that allow users to navigate easily between steps. This could involve clickable step indicators, a table of contents, or a navigation panel. Enabling users to move forward or backward in the workflow enhances the user's control and flexibility during task completion.</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7" name="Shape 217"/>
        <p:cNvGrpSpPr/>
        <p:nvPr/>
      </p:nvGrpSpPr>
      <p:grpSpPr>
        <a:xfrm>
          <a:off x="0" y="0"/>
          <a:ext cx="0" cy="0"/>
          <a:chOff x="0" y="0"/>
          <a:chExt cx="0" cy="0"/>
        </a:xfrm>
      </p:grpSpPr>
      <p:sp>
        <p:nvSpPr>
          <p:cNvPr id="218" name="Google Shape;218;g2683f9bab8f_0_4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19" name="Google Shape;219;g2683f9bab8f_0_42"/>
          <p:cNvSpPr txBox="1"/>
          <p:nvPr/>
        </p:nvSpPr>
        <p:spPr>
          <a:xfrm>
            <a:off x="324750" y="1118942"/>
            <a:ext cx="4359300" cy="1493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Umbria platform exhibits weaknesses in robustness, as identified by the presence of a broken link. Users encounter disruptions in their journey due to broken links, hindering the overall user experience. The lack of reliability in key features may lead to frustration, decreased user trust, and a diminished perception of the platform's dependability.</a:t>
            </a:r>
            <a:endParaRPr b="0" i="0" sz="1000" u="none" cap="none" strike="noStrike">
              <a:solidFill>
                <a:schemeClr val="dk2"/>
              </a:solidFill>
              <a:latin typeface="IBM Plex Sans"/>
              <a:ea typeface="IBM Plex Sans"/>
              <a:cs typeface="IBM Plex Sans"/>
              <a:sym typeface="IBM Plex Sans"/>
            </a:endParaRPr>
          </a:p>
        </p:txBody>
      </p:sp>
      <p:sp>
        <p:nvSpPr>
          <p:cNvPr id="220" name="Google Shape;220;g2683f9bab8f_0_4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21" name="Google Shape;221;g2683f9bab8f_0_42"/>
          <p:cNvSpPr txBox="1"/>
          <p:nvPr/>
        </p:nvSpPr>
        <p:spPr>
          <a:xfrm>
            <a:off x="4684050" y="1115568"/>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Conduct a thorough audit of all links within the platform, including navigation menus, buttons, and embedded links. Utilize automated tools and manual checks to identify and rectify broken links promptly.</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5" name="Shape 225"/>
        <p:cNvGrpSpPr/>
        <p:nvPr/>
      </p:nvGrpSpPr>
      <p:grpSpPr>
        <a:xfrm>
          <a:off x="0" y="0"/>
          <a:ext cx="0" cy="0"/>
          <a:chOff x="0" y="0"/>
          <a:chExt cx="0" cy="0"/>
        </a:xfrm>
      </p:grpSpPr>
      <p:sp>
        <p:nvSpPr>
          <p:cNvPr id="226" name="Google Shape;226;g2683f9bab8f_0_108"/>
          <p:cNvSpPr txBox="1"/>
          <p:nvPr/>
        </p:nvSpPr>
        <p:spPr>
          <a:xfrm>
            <a:off x="783800" y="4089675"/>
            <a:ext cx="75765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000"/>
              <a:buFont typeface="Arial"/>
              <a:buNone/>
            </a:pPr>
            <a:r>
              <a:rPr i="1" lang="en" sz="1000">
                <a:solidFill>
                  <a:schemeClr val="dk2"/>
                </a:solidFill>
                <a:latin typeface="IBM Plex Sans"/>
                <a:ea typeface="IBM Plex Sans"/>
                <a:cs typeface="IBM Plex Sans"/>
                <a:sym typeface="IBM Plex Sans"/>
              </a:rPr>
              <a:t>Link to the Umbriaswap on polygon does not work</a:t>
            </a:r>
            <a:endParaRPr b="0" i="1" sz="1000" u="none" cap="none" strike="noStrike">
              <a:solidFill>
                <a:schemeClr val="dk2"/>
              </a:solidFill>
              <a:latin typeface="IBM Plex Sans"/>
              <a:ea typeface="IBM Plex Sans"/>
              <a:cs typeface="IBM Plex Sans"/>
              <a:sym typeface="IBM Plex Sans"/>
            </a:endParaRPr>
          </a:p>
        </p:txBody>
      </p:sp>
      <p:pic>
        <p:nvPicPr>
          <p:cNvPr id="227" name="Google Shape;227;g2683f9bab8f_0_108"/>
          <p:cNvPicPr preferRelativeResize="0"/>
          <p:nvPr/>
        </p:nvPicPr>
        <p:blipFill>
          <a:blip r:embed="rId3">
            <a:alphaModFix/>
          </a:blip>
          <a:stretch>
            <a:fillRect/>
          </a:stretch>
        </p:blipFill>
        <p:spPr>
          <a:xfrm>
            <a:off x="783792" y="162975"/>
            <a:ext cx="7576420" cy="36596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31" name="Shape 231"/>
        <p:cNvGrpSpPr/>
        <p:nvPr/>
      </p:nvGrpSpPr>
      <p:grpSpPr>
        <a:xfrm>
          <a:off x="0" y="0"/>
          <a:ext cx="0" cy="0"/>
          <a:chOff x="0" y="0"/>
          <a:chExt cx="0" cy="0"/>
        </a:xfrm>
      </p:grpSpPr>
      <p:sp>
        <p:nvSpPr>
          <p:cNvPr id="232" name="Google Shape;232;g25db78d7008_0_29"/>
          <p:cNvSpPr txBox="1"/>
          <p:nvPr/>
        </p:nvSpPr>
        <p:spPr>
          <a:xfrm>
            <a:off x="364875" y="2464450"/>
            <a:ext cx="6340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PAGE LAYOUT AND VISUAL DESIGN</a:t>
            </a:r>
            <a:endParaRPr b="1" i="0" sz="2000" u="none" cap="none" strike="noStrike">
              <a:solidFill>
                <a:schemeClr val="lt1"/>
              </a:solidFill>
              <a:latin typeface="Inter"/>
              <a:ea typeface="Inter"/>
              <a:cs typeface="Inter"/>
              <a:sym typeface="Inter"/>
            </a:endParaRPr>
          </a:p>
        </p:txBody>
      </p:sp>
      <p:sp>
        <p:nvSpPr>
          <p:cNvPr id="233" name="Google Shape;233;g25db78d7008_0_29"/>
          <p:cNvSpPr txBox="1"/>
          <p:nvPr/>
        </p:nvSpPr>
        <p:spPr>
          <a:xfrm>
            <a:off x="364875" y="3302650"/>
            <a:ext cx="6444900" cy="800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150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The checkpoints in this area ask if the dialogue is aesthetic and minimalist. Appropriate visual design means that the fonts, icons, colours and layout help the customer complete common tasks and that pages do not contain information that is irrelevant or rarely needed.</a:t>
            </a:r>
            <a:endParaRPr b="0" i="0" sz="1000" u="none" cap="none" strike="noStrike">
              <a:solidFill>
                <a:schemeClr val="lt1"/>
              </a:solidFill>
              <a:latin typeface="IBM Plex Sans"/>
              <a:ea typeface="IBM Plex Sans"/>
              <a:cs typeface="IBM Plex Sans"/>
              <a:sym typeface="IBM Plex Sans"/>
            </a:endParaRPr>
          </a:p>
        </p:txBody>
      </p:sp>
      <p:pic>
        <p:nvPicPr>
          <p:cNvPr id="234" name="Google Shape;234;g25db78d7008_0_29"/>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35" name="Google Shape;235;g25db78d7008_0_29"/>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9" name="Shape 239"/>
        <p:cNvGrpSpPr/>
        <p:nvPr/>
      </p:nvGrpSpPr>
      <p:grpSpPr>
        <a:xfrm>
          <a:off x="0" y="0"/>
          <a:ext cx="0" cy="0"/>
          <a:chOff x="0" y="0"/>
          <a:chExt cx="0" cy="0"/>
        </a:xfrm>
      </p:grpSpPr>
      <p:pic>
        <p:nvPicPr>
          <p:cNvPr id="240" name="Google Shape;240;g256c901fe12_2_143"/>
          <p:cNvPicPr preferRelativeResize="0"/>
          <p:nvPr/>
        </p:nvPicPr>
        <p:blipFill rotWithShape="1">
          <a:blip r:embed="rId3">
            <a:alphaModFix/>
          </a:blip>
          <a:srcRect b="0" l="27500" r="27505" t="0"/>
          <a:stretch/>
        </p:blipFill>
        <p:spPr>
          <a:xfrm>
            <a:off x="5623100" y="585217"/>
            <a:ext cx="3202252" cy="3552918"/>
          </a:xfrm>
          <a:prstGeom prst="rect">
            <a:avLst/>
          </a:prstGeom>
          <a:noFill/>
          <a:ln>
            <a:noFill/>
          </a:ln>
        </p:spPr>
      </p:pic>
      <p:sp>
        <p:nvSpPr>
          <p:cNvPr id="241" name="Google Shape;241;g256c901fe12_2_143"/>
          <p:cNvSpPr txBox="1"/>
          <p:nvPr/>
        </p:nvSpPr>
        <p:spPr>
          <a:xfrm>
            <a:off x="258571" y="585216"/>
            <a:ext cx="1837200" cy="184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Issue </a:t>
            </a:r>
            <a:r>
              <a:rPr b="1" i="0" lang="en" sz="1200" u="none" cap="none" strike="noStrike">
                <a:solidFill>
                  <a:srgbClr val="F1C232"/>
                </a:solidFill>
                <a:latin typeface="IBM Plex Sans"/>
                <a:ea typeface="IBM Plex Sans"/>
                <a:cs typeface="IBM Plex Sans"/>
                <a:sym typeface="IBM Plex Sans"/>
              </a:rPr>
              <a:t>(MEDIUM)</a:t>
            </a:r>
            <a:endParaRPr b="1" i="0" sz="1200" u="none" cap="none" strike="noStrike">
              <a:solidFill>
                <a:srgbClr val="F1C232"/>
              </a:solidFill>
              <a:latin typeface="IBM Plex Sans"/>
              <a:ea typeface="IBM Plex Sans"/>
              <a:cs typeface="IBM Plex Sans"/>
              <a:sym typeface="IBM Plex Sans"/>
            </a:endParaRPr>
          </a:p>
        </p:txBody>
      </p:sp>
      <p:sp>
        <p:nvSpPr>
          <p:cNvPr id="242" name="Google Shape;242;g256c901fe12_2_143"/>
          <p:cNvSpPr txBox="1"/>
          <p:nvPr/>
        </p:nvSpPr>
        <p:spPr>
          <a:xfrm>
            <a:off x="256034" y="895741"/>
            <a:ext cx="4759500" cy="1308300"/>
          </a:xfrm>
          <a:prstGeom prst="rect">
            <a:avLst/>
          </a:prstGeom>
          <a:noFill/>
          <a:ln>
            <a:noFill/>
          </a:ln>
        </p:spPr>
        <p:txBody>
          <a:bodyPr anchorCtr="0" anchor="t" bIns="0" lIns="0" spcFirstLastPara="1" rIns="0" wrap="square" tIns="0">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lacks the necessary visual cues to clearly indicate some clickable elements, such as buttons, causing confusion for users. Users are unable to easily distinguish between interactive and non-interactive elements, which impedes their ability to navigate and engage with the platform's features.  Implement a consistent and distinct visual style for clickable elements, such as buttons</a:t>
            </a:r>
            <a:endParaRPr b="0" i="0" sz="1000" u="none" cap="none" strike="noStrike">
              <a:solidFill>
                <a:schemeClr val="dk2"/>
              </a:solidFill>
              <a:latin typeface="IBM Plex Sans"/>
              <a:ea typeface="IBM Plex Sans"/>
              <a:cs typeface="IBM Plex Sans"/>
              <a:sym typeface="IBM Plex Sans"/>
            </a:endParaRPr>
          </a:p>
        </p:txBody>
      </p:sp>
      <p:sp>
        <p:nvSpPr>
          <p:cNvPr id="243" name="Google Shape;243;g256c901fe12_2_143"/>
          <p:cNvSpPr txBox="1"/>
          <p:nvPr/>
        </p:nvSpPr>
        <p:spPr>
          <a:xfrm>
            <a:off x="256046" y="2484091"/>
            <a:ext cx="1645200" cy="184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Recommendation</a:t>
            </a:r>
            <a:endParaRPr b="1" i="0" sz="1000" u="none" cap="none" strike="noStrike">
              <a:solidFill>
                <a:schemeClr val="dk1"/>
              </a:solidFill>
              <a:latin typeface="IBM Plex Sans"/>
              <a:ea typeface="IBM Plex Sans"/>
              <a:cs typeface="IBM Plex Sans"/>
              <a:sym typeface="IBM Plex Sans"/>
            </a:endParaRPr>
          </a:p>
        </p:txBody>
      </p:sp>
      <p:sp>
        <p:nvSpPr>
          <p:cNvPr id="244" name="Google Shape;244;g256c901fe12_2_143"/>
          <p:cNvSpPr txBox="1"/>
          <p:nvPr/>
        </p:nvSpPr>
        <p:spPr>
          <a:xfrm>
            <a:off x="256032" y="2832916"/>
            <a:ext cx="4876200" cy="1308300"/>
          </a:xfrm>
          <a:prstGeom prst="rect">
            <a:avLst/>
          </a:prstGeom>
          <a:noFill/>
          <a:ln>
            <a:noFill/>
          </a:ln>
        </p:spPr>
        <p:txBody>
          <a:bodyPr anchorCtr="0" anchor="t" bIns="0" lIns="0" spcFirstLastPara="1" rIns="0" wrap="square" tIns="0">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 Implement a consistent and distinct visual style for clickable elements, such as buttons. Use contrasting colors, gradients, or shadows to make them stand out.  Apply hover effects to clickable elements, such as changing the color or adding a subtle animation, to give users immediate feedback when hovering over them.</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p:txBody>
      </p:sp>
      <p:sp>
        <p:nvSpPr>
          <p:cNvPr id="245" name="Google Shape;245;g256c901fe12_2_143"/>
          <p:cNvSpPr txBox="1"/>
          <p:nvPr/>
        </p:nvSpPr>
        <p:spPr>
          <a:xfrm>
            <a:off x="5464525" y="4010025"/>
            <a:ext cx="3613800" cy="569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i="1" lang="en" sz="1000">
                <a:solidFill>
                  <a:schemeClr val="dk2"/>
                </a:solidFill>
                <a:latin typeface="IBM Plex Sans"/>
                <a:ea typeface="IBM Plex Sans"/>
                <a:cs typeface="IBM Plex Sans"/>
                <a:sym typeface="IBM Plex Sans"/>
              </a:rPr>
              <a:t>Buttons </a:t>
            </a:r>
            <a:r>
              <a:rPr i="1" lang="en" sz="1000">
                <a:solidFill>
                  <a:schemeClr val="dk2"/>
                </a:solidFill>
                <a:latin typeface="IBM Plex Sans"/>
                <a:ea typeface="IBM Plex Sans"/>
                <a:cs typeface="IBM Plex Sans"/>
                <a:sym typeface="IBM Plex Sans"/>
              </a:rPr>
              <a:t>lacks the necessary visual cues (change of state on hover) to clearly indicate some clickability. </a:t>
            </a:r>
            <a:endParaRPr i="1"/>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49" name="Shape 249"/>
        <p:cNvGrpSpPr/>
        <p:nvPr/>
      </p:nvGrpSpPr>
      <p:grpSpPr>
        <a:xfrm>
          <a:off x="0" y="0"/>
          <a:ext cx="0" cy="0"/>
          <a:chOff x="0" y="0"/>
          <a:chExt cx="0" cy="0"/>
        </a:xfrm>
      </p:grpSpPr>
      <p:sp>
        <p:nvSpPr>
          <p:cNvPr id="250" name="Google Shape;250;g23ec8097f11_0_32"/>
          <p:cNvSpPr txBox="1"/>
          <p:nvPr/>
        </p:nvSpPr>
        <p:spPr>
          <a:xfrm>
            <a:off x="364875" y="2464450"/>
            <a:ext cx="447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WRITING AND CONTENT QUALITY</a:t>
            </a:r>
            <a:endParaRPr b="1" i="0" sz="2000" u="none" cap="none" strike="noStrike">
              <a:solidFill>
                <a:schemeClr val="lt1"/>
              </a:solidFill>
              <a:latin typeface="Inter"/>
              <a:ea typeface="Inter"/>
              <a:cs typeface="Inter"/>
              <a:sym typeface="Inter"/>
            </a:endParaRPr>
          </a:p>
        </p:txBody>
      </p:sp>
      <p:sp>
        <p:nvSpPr>
          <p:cNvPr id="251" name="Google Shape;251;g23ec8097f11_0_32"/>
          <p:cNvSpPr txBox="1"/>
          <p:nvPr/>
        </p:nvSpPr>
        <p:spPr>
          <a:xfrm>
            <a:off x="364875" y="3302650"/>
            <a:ext cx="6444900" cy="569400"/>
          </a:xfrm>
          <a:prstGeom prst="rect">
            <a:avLst/>
          </a:prstGeom>
          <a:noFill/>
          <a:ln>
            <a:noFill/>
          </a:ln>
        </p:spPr>
        <p:txBody>
          <a:bodyPr anchorCtr="0" anchor="b" bIns="91425" lIns="91425" spcFirstLastPara="1" rIns="91425" wrap="square" tIns="91425">
            <a:spAutoFit/>
          </a:bodyPr>
          <a:lstStyle/>
          <a:p>
            <a:pPr indent="0" lvl="0" marL="0" rtl="0" algn="l">
              <a:lnSpc>
                <a:spcPct val="150000"/>
              </a:lnSpc>
              <a:spcBef>
                <a:spcPts val="1500"/>
              </a:spcBef>
              <a:spcAft>
                <a:spcPts val="1500"/>
              </a:spcAft>
              <a:buClr>
                <a:schemeClr val="dk1"/>
              </a:buClr>
              <a:buSzPts val="1100"/>
              <a:buFont typeface="Arial"/>
              <a:buNone/>
            </a:pPr>
            <a:r>
              <a:rPr lang="en" sz="1000">
                <a:solidFill>
                  <a:schemeClr val="lt1"/>
                </a:solidFill>
                <a:latin typeface="IBM Plex Sans"/>
                <a:ea typeface="IBM Plex Sans"/>
                <a:cs typeface="IBM Plex Sans"/>
                <a:sym typeface="IBM Plex Sans"/>
              </a:rPr>
              <a:t>Writing for the web is not the same as writing for print: people read differently on the web and expect to scan content pages for information</a:t>
            </a:r>
            <a:endParaRPr sz="1000">
              <a:solidFill>
                <a:schemeClr val="lt1"/>
              </a:solidFill>
              <a:latin typeface="IBM Plex Sans"/>
              <a:ea typeface="IBM Plex Sans"/>
              <a:cs typeface="IBM Plex Sans"/>
              <a:sym typeface="IBM Plex Sans"/>
            </a:endParaRPr>
          </a:p>
        </p:txBody>
      </p:sp>
      <p:pic>
        <p:nvPicPr>
          <p:cNvPr id="252" name="Google Shape;252;g23ec8097f11_0_32"/>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253" name="Google Shape;253;g23ec8097f11_0_32"/>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7" name="Shape 257"/>
        <p:cNvGrpSpPr/>
        <p:nvPr/>
      </p:nvGrpSpPr>
      <p:grpSpPr>
        <a:xfrm>
          <a:off x="0" y="0"/>
          <a:ext cx="0" cy="0"/>
          <a:chOff x="0" y="0"/>
          <a:chExt cx="0" cy="0"/>
        </a:xfrm>
      </p:grpSpPr>
      <p:sp>
        <p:nvSpPr>
          <p:cNvPr id="258" name="Google Shape;258;g23ec8097f11_0_95"/>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59" name="Google Shape;259;g23ec8097f11_0_95"/>
          <p:cNvSpPr txBox="1"/>
          <p:nvPr/>
        </p:nvSpPr>
        <p:spPr>
          <a:xfrm>
            <a:off x="324750" y="1118942"/>
            <a:ext cx="4359300" cy="26475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exhibits shortcomings in maintaining concise text, as unnecessary instructions and welcome notes contribute to information overload and hinder user efficiency. Extraneous content may lead to cognitive strain, diminishing the clarity and simplicity of the user interface. This deviation from concise communication hampers the user experience by potentially overwhelming users with superfluous information."</a:t>
            </a:r>
            <a:endParaRPr sz="1000">
              <a:solidFill>
                <a:schemeClr val="dk2"/>
              </a:solidFill>
              <a:latin typeface="IBM Plex Sans"/>
              <a:ea typeface="IBM Plex Sans"/>
              <a:cs typeface="IBM Plex Sans"/>
              <a:sym typeface="IBM Plex Sans"/>
            </a:endParaRPr>
          </a:p>
          <a:p>
            <a:pPr indent="0" lvl="0" marL="0" rtl="0" algn="l">
              <a:lnSpc>
                <a:spcPct val="150000"/>
              </a:lnSpc>
              <a:spcBef>
                <a:spcPts val="0"/>
              </a:spcBef>
              <a:spcAft>
                <a:spcPts val="0"/>
              </a:spcAft>
              <a:buNone/>
            </a:pPr>
            <a:r>
              <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260" name="Google Shape;260;g23ec8097f11_0_95"/>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61" name="Google Shape;261;g23ec8097f11_0_95"/>
          <p:cNvSpPr txBox="1"/>
          <p:nvPr/>
        </p:nvSpPr>
        <p:spPr>
          <a:xfrm>
            <a:off x="4684050" y="1115568"/>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Conduct a comprehensive content audit to identify and evaluate the necessity of each piece of text on the platform. Simplify and streamline instructions, removing redundant or verbose content to prioritize clarity and brevity.</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5" name="Shape 265"/>
        <p:cNvGrpSpPr/>
        <p:nvPr/>
      </p:nvGrpSpPr>
      <p:grpSpPr>
        <a:xfrm>
          <a:off x="0" y="0"/>
          <a:ext cx="0" cy="0"/>
          <a:chOff x="0" y="0"/>
          <a:chExt cx="0" cy="0"/>
        </a:xfrm>
      </p:grpSpPr>
      <p:sp>
        <p:nvSpPr>
          <p:cNvPr id="266" name="Google Shape;266;g2683f9bab8f_0_115"/>
          <p:cNvSpPr txBox="1"/>
          <p:nvPr/>
        </p:nvSpPr>
        <p:spPr>
          <a:xfrm>
            <a:off x="1314925" y="4128050"/>
            <a:ext cx="62598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100"/>
              <a:buFont typeface="Arial"/>
              <a:buNone/>
            </a:pPr>
            <a:r>
              <a:rPr i="1" lang="en" sz="1000">
                <a:solidFill>
                  <a:schemeClr val="dk2"/>
                </a:solidFill>
                <a:latin typeface="IBM Plex Sans"/>
                <a:ea typeface="IBM Plex Sans"/>
                <a:cs typeface="IBM Plex Sans"/>
                <a:sym typeface="IBM Plex Sans"/>
              </a:rPr>
              <a:t>Simplify and streamline instructions, removing redundant or verbose content to prioritize clarity and brevity.</a:t>
            </a:r>
            <a:endParaRPr i="1" sz="1000">
              <a:solidFill>
                <a:schemeClr val="dk2"/>
              </a:solidFill>
              <a:latin typeface="IBM Plex Sans"/>
              <a:ea typeface="IBM Plex Sans"/>
              <a:cs typeface="IBM Plex Sans"/>
              <a:sym typeface="IBM Plex Sans"/>
            </a:endParaRPr>
          </a:p>
        </p:txBody>
      </p:sp>
      <p:pic>
        <p:nvPicPr>
          <p:cNvPr id="267" name="Google Shape;267;g2683f9bab8f_0_115"/>
          <p:cNvPicPr preferRelativeResize="0"/>
          <p:nvPr/>
        </p:nvPicPr>
        <p:blipFill>
          <a:blip r:embed="rId3">
            <a:alphaModFix/>
          </a:blip>
          <a:stretch>
            <a:fillRect/>
          </a:stretch>
        </p:blipFill>
        <p:spPr>
          <a:xfrm>
            <a:off x="1314914" y="173619"/>
            <a:ext cx="6514174" cy="395443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1" name="Shape 271"/>
        <p:cNvGrpSpPr/>
        <p:nvPr/>
      </p:nvGrpSpPr>
      <p:grpSpPr>
        <a:xfrm>
          <a:off x="0" y="0"/>
          <a:ext cx="0" cy="0"/>
          <a:chOff x="0" y="0"/>
          <a:chExt cx="0" cy="0"/>
        </a:xfrm>
      </p:grpSpPr>
      <p:sp>
        <p:nvSpPr>
          <p:cNvPr id="272" name="Google Shape;272;g2683f9bab8f_0_154"/>
          <p:cNvSpPr txBox="1"/>
          <p:nvPr/>
        </p:nvSpPr>
        <p:spPr>
          <a:xfrm>
            <a:off x="1314925" y="4128050"/>
            <a:ext cx="62598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100"/>
              <a:buFont typeface="Arial"/>
              <a:buNone/>
            </a:pPr>
            <a:r>
              <a:rPr i="1" lang="en" sz="1000">
                <a:solidFill>
                  <a:schemeClr val="dk2"/>
                </a:solidFill>
                <a:latin typeface="IBM Plex Sans"/>
                <a:ea typeface="IBM Plex Sans"/>
                <a:cs typeface="IBM Plex Sans"/>
                <a:sym typeface="IBM Plex Sans"/>
              </a:rPr>
              <a:t>Maintain concise text to prevent  information overload. This looks like too much info at first glance.</a:t>
            </a:r>
            <a:endParaRPr i="1" sz="1000">
              <a:solidFill>
                <a:schemeClr val="dk2"/>
              </a:solidFill>
              <a:latin typeface="IBM Plex Sans"/>
              <a:ea typeface="IBM Plex Sans"/>
              <a:cs typeface="IBM Plex Sans"/>
              <a:sym typeface="IBM Plex Sans"/>
            </a:endParaRPr>
          </a:p>
        </p:txBody>
      </p:sp>
      <p:pic>
        <p:nvPicPr>
          <p:cNvPr id="273" name="Google Shape;273;g2683f9bab8f_0_154"/>
          <p:cNvPicPr preferRelativeResize="0"/>
          <p:nvPr/>
        </p:nvPicPr>
        <p:blipFill>
          <a:blip r:embed="rId3">
            <a:alphaModFix/>
          </a:blip>
          <a:stretch>
            <a:fillRect/>
          </a:stretch>
        </p:blipFill>
        <p:spPr>
          <a:xfrm>
            <a:off x="2606150" y="181650"/>
            <a:ext cx="3408650" cy="390657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277" name="Shape 277"/>
        <p:cNvGrpSpPr/>
        <p:nvPr/>
      </p:nvGrpSpPr>
      <p:grpSpPr>
        <a:xfrm>
          <a:off x="0" y="0"/>
          <a:ext cx="0" cy="0"/>
          <a:chOff x="0" y="0"/>
          <a:chExt cx="0" cy="0"/>
        </a:xfrm>
      </p:grpSpPr>
      <p:sp>
        <p:nvSpPr>
          <p:cNvPr id="278" name="Google Shape;278;g2683f9bab8f_0_53"/>
          <p:cNvSpPr txBox="1"/>
          <p:nvPr/>
        </p:nvSpPr>
        <p:spPr>
          <a:xfrm>
            <a:off x="364875" y="2464450"/>
            <a:ext cx="6247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000">
                <a:solidFill>
                  <a:schemeClr val="lt1"/>
                </a:solidFill>
                <a:latin typeface="Inter"/>
                <a:ea typeface="Inter"/>
                <a:cs typeface="Inter"/>
                <a:sym typeface="Inter"/>
              </a:rPr>
              <a:t>PAGE LAYOUT AND VISUAL DESIGN</a:t>
            </a:r>
            <a:endParaRPr b="1" i="0" sz="2000" u="none" cap="none" strike="noStrike">
              <a:solidFill>
                <a:schemeClr val="lt1"/>
              </a:solidFill>
              <a:latin typeface="Inter"/>
              <a:ea typeface="Inter"/>
              <a:cs typeface="Inter"/>
              <a:sym typeface="Inter"/>
            </a:endParaRPr>
          </a:p>
        </p:txBody>
      </p:sp>
      <p:sp>
        <p:nvSpPr>
          <p:cNvPr id="279" name="Google Shape;279;g2683f9bab8f_0_53"/>
          <p:cNvSpPr txBox="1"/>
          <p:nvPr/>
        </p:nvSpPr>
        <p:spPr>
          <a:xfrm>
            <a:off x="364875" y="3302650"/>
            <a:ext cx="6444900" cy="800400"/>
          </a:xfrm>
          <a:prstGeom prst="rect">
            <a:avLst/>
          </a:prstGeom>
          <a:noFill/>
          <a:ln>
            <a:noFill/>
          </a:ln>
        </p:spPr>
        <p:txBody>
          <a:bodyPr anchorCtr="0" anchor="b" bIns="91425" lIns="91425" spcFirstLastPara="1" rIns="91425" wrap="square" tIns="91425">
            <a:spAutoFit/>
          </a:bodyPr>
          <a:lstStyle/>
          <a:p>
            <a:pPr indent="0" lvl="0" marL="0" rtl="0" algn="l">
              <a:lnSpc>
                <a:spcPct val="150000"/>
              </a:lnSpc>
              <a:spcBef>
                <a:spcPts val="1500"/>
              </a:spcBef>
              <a:spcAft>
                <a:spcPts val="1500"/>
              </a:spcAft>
              <a:buClr>
                <a:schemeClr val="dk1"/>
              </a:buClr>
              <a:buSzPts val="1100"/>
              <a:buFont typeface="Arial"/>
              <a:buNone/>
            </a:pPr>
            <a:r>
              <a:rPr lang="en" sz="1000">
                <a:solidFill>
                  <a:schemeClr val="lt1"/>
                </a:solidFill>
                <a:latin typeface="IBM Plex Sans"/>
                <a:ea typeface="IBM Plex Sans"/>
                <a:cs typeface="IBM Plex Sans"/>
                <a:sym typeface="IBM Plex Sans"/>
              </a:rPr>
              <a:t>The checkpoints in this area ask if the dialogue is aesthetic and minimalist. Appropriate visual design means that the fonts, icons, colours and layout help the customer complete common tasks and that pages do not contain information that is irrelevant or rarely needed</a:t>
            </a:r>
            <a:endParaRPr sz="1000">
              <a:solidFill>
                <a:schemeClr val="lt1"/>
              </a:solidFill>
              <a:latin typeface="IBM Plex Sans"/>
              <a:ea typeface="IBM Plex Sans"/>
              <a:cs typeface="IBM Plex Sans"/>
              <a:sym typeface="IBM Plex Sans"/>
            </a:endParaRPr>
          </a:p>
        </p:txBody>
      </p:sp>
      <p:pic>
        <p:nvPicPr>
          <p:cNvPr id="280" name="Google Shape;280;g2683f9bab8f_0_53"/>
          <p:cNvPicPr preferRelativeResize="0"/>
          <p:nvPr/>
        </p:nvPicPr>
        <p:blipFill rotWithShape="1">
          <a:blip r:embed="rId3">
            <a:alphaModFix/>
          </a:blip>
          <a:srcRect b="0" l="49217" r="-5" t="0"/>
          <a:stretch/>
        </p:blipFill>
        <p:spPr>
          <a:xfrm>
            <a:off x="7261399" y="0"/>
            <a:ext cx="1882601" cy="5143501"/>
          </a:xfrm>
          <a:prstGeom prst="rect">
            <a:avLst/>
          </a:prstGeom>
          <a:noFill/>
          <a:ln>
            <a:noFill/>
          </a:ln>
        </p:spPr>
      </p:pic>
      <p:sp>
        <p:nvSpPr>
          <p:cNvPr id="281" name="Google Shape;281;g2683f9bab8f_0_53"/>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87" name="Shape 87"/>
        <p:cNvGrpSpPr/>
        <p:nvPr/>
      </p:nvGrpSpPr>
      <p:grpSpPr>
        <a:xfrm>
          <a:off x="0" y="0"/>
          <a:ext cx="0" cy="0"/>
          <a:chOff x="0" y="0"/>
          <a:chExt cx="0" cy="0"/>
        </a:xfrm>
      </p:grpSpPr>
      <p:sp>
        <p:nvSpPr>
          <p:cNvPr id="88" name="Google Shape;88;g25d575245ef_0_15"/>
          <p:cNvSpPr txBox="1"/>
          <p:nvPr/>
        </p:nvSpPr>
        <p:spPr>
          <a:xfrm>
            <a:off x="274650" y="3791525"/>
            <a:ext cx="46680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INTRODUCTION</a:t>
            </a:r>
            <a:endParaRPr b="1" i="0" sz="3600" u="none" cap="none" strike="noStrike">
              <a:solidFill>
                <a:srgbClr val="FED670"/>
              </a:solidFill>
              <a:latin typeface="Inter"/>
              <a:ea typeface="Inter"/>
              <a:cs typeface="Inter"/>
              <a:sym typeface="Inter"/>
            </a:endParaRPr>
          </a:p>
        </p:txBody>
      </p:sp>
      <p:sp>
        <p:nvSpPr>
          <p:cNvPr id="89" name="Google Shape;89;g25d575245ef_0_15"/>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pic>
        <p:nvPicPr>
          <p:cNvPr id="90" name="Google Shape;90;g25d575245ef_0_15"/>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5" name="Shape 285"/>
        <p:cNvGrpSpPr/>
        <p:nvPr/>
      </p:nvGrpSpPr>
      <p:grpSpPr>
        <a:xfrm>
          <a:off x="0" y="0"/>
          <a:ext cx="0" cy="0"/>
          <a:chOff x="0" y="0"/>
          <a:chExt cx="0" cy="0"/>
        </a:xfrm>
      </p:grpSpPr>
      <p:sp>
        <p:nvSpPr>
          <p:cNvPr id="286" name="Google Shape;286;g2683f9bab8f_0_61"/>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87" name="Google Shape;287;g2683f9bab8f_0_61"/>
          <p:cNvSpPr txBox="1"/>
          <p:nvPr/>
        </p:nvSpPr>
        <p:spPr>
          <a:xfrm>
            <a:off x="324750" y="1118942"/>
            <a:ext cx="4359300" cy="3340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lacks the necessary visual cues to clearly indicate some clickable elements, such as buttons, causing confusion for users. Users are unable to easily distinguish between interactive and non-interactive elements, which impedes their ability to navigate and engage with the platform's features.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lacks proper visual feedback to indicate that buttons and links have been clicked, resulting in a deficiency in user experience. Users are unable to confidently discern whether their interactions have been registered, leading to uncertainty and potential frustration.</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288" name="Google Shape;288;g2683f9bab8f_0_61"/>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89" name="Google Shape;289;g2683f9bab8f_0_61"/>
          <p:cNvSpPr txBox="1"/>
          <p:nvPr/>
        </p:nvSpPr>
        <p:spPr>
          <a:xfrm>
            <a:off x="4684050" y="1115568"/>
            <a:ext cx="4359300" cy="31092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 consistent and distinct visual style for clickable elements, such as buttons. Use contrasting colors, gradients, or shadows to make them stand out.  Apply hover effects to clickable elements, such as changing the color or adding a subtle animation, to give users immediate feedback when hovering over them.</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subtle animation or color changes when buttons and links are clicked, providing immediate visual feedback that the interaction has been recognized,  Change the appearance of buttons and links temporarily when clicked, such as altering the color or adding a shadow, to communicate the action's success.</a:t>
            </a:r>
            <a:endParaRPr sz="1000">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3" name="Shape 293"/>
        <p:cNvGrpSpPr/>
        <p:nvPr/>
      </p:nvGrpSpPr>
      <p:grpSpPr>
        <a:xfrm>
          <a:off x="0" y="0"/>
          <a:ext cx="0" cy="0"/>
          <a:chOff x="0" y="0"/>
          <a:chExt cx="0" cy="0"/>
        </a:xfrm>
      </p:grpSpPr>
      <p:sp>
        <p:nvSpPr>
          <p:cNvPr id="294" name="Google Shape;294;g2683f9bab8f_0_89"/>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295" name="Google Shape;295;g2683f9bab8f_0_89"/>
          <p:cNvSpPr txBox="1"/>
          <p:nvPr/>
        </p:nvSpPr>
        <p:spPr>
          <a:xfrm>
            <a:off x="324750" y="1118942"/>
            <a:ext cx="4359300" cy="3340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faces readability issues in its font choices, impacting the overall user experience. The selected fonts fail to provide optimal legibility, potentially causing strain on users' eyes and hindering content comprehension. Poor readability may lead to increased bounce rates and user dissatisfaction, as users may find it challenging to consume information comfortably."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demonstrates deficiencies in adhering to an underlying grid structure, resulting in inconsistent alignment of items and widgets both horizontally and vertically across pages. This lack of alignment undermines visual harmony, introduces a sense of disorder, and compromises the overall user experience. Users may find it challenging to navigate and engage with content cohesively, leading to potential confusion and a diminished perception of design professionalism.</a:t>
            </a:r>
            <a:endParaRPr b="0" i="0" sz="1000" u="none" cap="none" strike="noStrike">
              <a:solidFill>
                <a:schemeClr val="dk2"/>
              </a:solidFill>
              <a:latin typeface="IBM Plex Sans"/>
              <a:ea typeface="IBM Plex Sans"/>
              <a:cs typeface="IBM Plex Sans"/>
              <a:sym typeface="IBM Plex Sans"/>
            </a:endParaRPr>
          </a:p>
        </p:txBody>
      </p:sp>
      <p:sp>
        <p:nvSpPr>
          <p:cNvPr id="296" name="Google Shape;296;g2683f9bab8f_0_89"/>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297" name="Google Shape;297;g2683f9bab8f_0_89"/>
          <p:cNvSpPr txBox="1"/>
          <p:nvPr/>
        </p:nvSpPr>
        <p:spPr>
          <a:xfrm>
            <a:off x="4684050" y="1115568"/>
            <a:ext cx="4359300" cy="35709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Reevaluate and choose fonts that prioritize readability without sacrificing style. Opt for sans-serif fonts for online content and ensure that the font size is appropriate for comfortable reading, especially on smaller screens.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Grid System Implementation:Establish a robust grid system that guides the placement of items and widgets consistently across pages. Utilize a grid layout to ensure precise alignment, promoting a structured and visually cohesive design.</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Consistent Margins and Padding:Enforce consistent margins and padding for elements within the grid. This helps maintain a sense of order, prevents overcrowding, and enhances the overall visual balance of the pages.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Column and Row Structure:Define a clear column and row structure within the grid, specifying the placement of items. Ensure that elements are arranged in a logical order</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1" name="Shape 301"/>
        <p:cNvGrpSpPr/>
        <p:nvPr/>
      </p:nvGrpSpPr>
      <p:grpSpPr>
        <a:xfrm>
          <a:off x="0" y="0"/>
          <a:ext cx="0" cy="0"/>
          <a:chOff x="0" y="0"/>
          <a:chExt cx="0" cy="0"/>
        </a:xfrm>
      </p:grpSpPr>
      <p:sp>
        <p:nvSpPr>
          <p:cNvPr id="302" name="Google Shape;302;g2683f9bab8f_0_121"/>
          <p:cNvSpPr txBox="1"/>
          <p:nvPr/>
        </p:nvSpPr>
        <p:spPr>
          <a:xfrm>
            <a:off x="290000" y="4029675"/>
            <a:ext cx="4228200" cy="569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200"/>
              <a:buFont typeface="Arial"/>
              <a:buNone/>
            </a:pPr>
            <a:r>
              <a:rPr i="1" lang="en" sz="1000">
                <a:solidFill>
                  <a:schemeClr val="dk2"/>
                </a:solidFill>
                <a:latin typeface="IBM Plex Sans"/>
                <a:ea typeface="IBM Plex Sans"/>
                <a:cs typeface="IBM Plex Sans"/>
                <a:sym typeface="IBM Plex Sans"/>
              </a:rPr>
              <a:t>Table has has inconsistent padding giving the effect of a non </a:t>
            </a:r>
            <a:r>
              <a:rPr i="1" lang="en" sz="1000">
                <a:solidFill>
                  <a:schemeClr val="dk2"/>
                </a:solidFill>
                <a:latin typeface="IBM Plex Sans"/>
                <a:ea typeface="IBM Plex Sans"/>
                <a:cs typeface="IBM Plex Sans"/>
                <a:sym typeface="IBM Plex Sans"/>
              </a:rPr>
              <a:t>vertical</a:t>
            </a:r>
            <a:r>
              <a:rPr i="1" lang="en" sz="1000">
                <a:solidFill>
                  <a:schemeClr val="dk2"/>
                </a:solidFill>
                <a:latin typeface="IBM Plex Sans"/>
                <a:ea typeface="IBM Plex Sans"/>
                <a:cs typeface="IBM Plex Sans"/>
                <a:sym typeface="IBM Plex Sans"/>
              </a:rPr>
              <a:t> alignment.</a:t>
            </a:r>
            <a:endParaRPr i="1" sz="1000">
              <a:solidFill>
                <a:schemeClr val="dk2"/>
              </a:solidFill>
              <a:latin typeface="IBM Plex Sans"/>
              <a:ea typeface="IBM Plex Sans"/>
              <a:cs typeface="IBM Plex Sans"/>
              <a:sym typeface="IBM Plex Sans"/>
            </a:endParaRPr>
          </a:p>
        </p:txBody>
      </p:sp>
      <p:pic>
        <p:nvPicPr>
          <p:cNvPr id="303" name="Google Shape;303;g2683f9bab8f_0_121"/>
          <p:cNvPicPr preferRelativeResize="0"/>
          <p:nvPr/>
        </p:nvPicPr>
        <p:blipFill>
          <a:blip r:embed="rId3">
            <a:alphaModFix/>
          </a:blip>
          <a:stretch>
            <a:fillRect/>
          </a:stretch>
        </p:blipFill>
        <p:spPr>
          <a:xfrm>
            <a:off x="289998" y="443475"/>
            <a:ext cx="4314775" cy="3477400"/>
          </a:xfrm>
          <a:prstGeom prst="rect">
            <a:avLst/>
          </a:prstGeom>
          <a:noFill/>
          <a:ln>
            <a:noFill/>
          </a:ln>
        </p:spPr>
      </p:pic>
      <p:pic>
        <p:nvPicPr>
          <p:cNvPr id="304" name="Google Shape;304;g2683f9bab8f_0_121"/>
          <p:cNvPicPr preferRelativeResize="0"/>
          <p:nvPr/>
        </p:nvPicPr>
        <p:blipFill>
          <a:blip r:embed="rId4">
            <a:alphaModFix/>
          </a:blip>
          <a:stretch>
            <a:fillRect/>
          </a:stretch>
        </p:blipFill>
        <p:spPr>
          <a:xfrm>
            <a:off x="4682048" y="443484"/>
            <a:ext cx="4271175" cy="69748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8" name="Shape 308"/>
        <p:cNvGrpSpPr/>
        <p:nvPr/>
      </p:nvGrpSpPr>
      <p:grpSpPr>
        <a:xfrm>
          <a:off x="0" y="0"/>
          <a:ext cx="0" cy="0"/>
          <a:chOff x="0" y="0"/>
          <a:chExt cx="0" cy="0"/>
        </a:xfrm>
      </p:grpSpPr>
      <p:pic>
        <p:nvPicPr>
          <p:cNvPr id="309" name="Google Shape;309;g2683f9bab8f_0_135"/>
          <p:cNvPicPr preferRelativeResize="0"/>
          <p:nvPr/>
        </p:nvPicPr>
        <p:blipFill>
          <a:blip r:embed="rId3">
            <a:alphaModFix/>
          </a:blip>
          <a:stretch>
            <a:fillRect/>
          </a:stretch>
        </p:blipFill>
        <p:spPr>
          <a:xfrm>
            <a:off x="1138400" y="257800"/>
            <a:ext cx="2064215" cy="3937101"/>
          </a:xfrm>
          <a:prstGeom prst="rect">
            <a:avLst/>
          </a:prstGeom>
          <a:noFill/>
          <a:ln>
            <a:noFill/>
          </a:ln>
        </p:spPr>
      </p:pic>
      <p:pic>
        <p:nvPicPr>
          <p:cNvPr id="310" name="Google Shape;310;g2683f9bab8f_0_135"/>
          <p:cNvPicPr preferRelativeResize="0"/>
          <p:nvPr/>
        </p:nvPicPr>
        <p:blipFill>
          <a:blip r:embed="rId4">
            <a:alphaModFix/>
          </a:blip>
          <a:stretch>
            <a:fillRect/>
          </a:stretch>
        </p:blipFill>
        <p:spPr>
          <a:xfrm>
            <a:off x="3343512" y="257800"/>
            <a:ext cx="2300126" cy="3937101"/>
          </a:xfrm>
          <a:prstGeom prst="rect">
            <a:avLst/>
          </a:prstGeom>
          <a:noFill/>
          <a:ln>
            <a:noFill/>
          </a:ln>
        </p:spPr>
      </p:pic>
      <p:pic>
        <p:nvPicPr>
          <p:cNvPr id="311" name="Google Shape;311;g2683f9bab8f_0_135"/>
          <p:cNvPicPr preferRelativeResize="0"/>
          <p:nvPr/>
        </p:nvPicPr>
        <p:blipFill>
          <a:blip r:embed="rId5">
            <a:alphaModFix/>
          </a:blip>
          <a:stretch>
            <a:fillRect/>
          </a:stretch>
        </p:blipFill>
        <p:spPr>
          <a:xfrm>
            <a:off x="5784535" y="257800"/>
            <a:ext cx="2064215" cy="3937101"/>
          </a:xfrm>
          <a:prstGeom prst="rect">
            <a:avLst/>
          </a:prstGeom>
          <a:noFill/>
          <a:ln>
            <a:noFill/>
          </a:ln>
        </p:spPr>
      </p:pic>
      <p:sp>
        <p:nvSpPr>
          <p:cNvPr id="312" name="Google Shape;312;g2683f9bab8f_0_135"/>
          <p:cNvSpPr txBox="1"/>
          <p:nvPr/>
        </p:nvSpPr>
        <p:spPr>
          <a:xfrm>
            <a:off x="1138400" y="4271100"/>
            <a:ext cx="72795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None/>
            </a:pPr>
            <a:r>
              <a:rPr i="1" lang="en" sz="1000">
                <a:solidFill>
                  <a:schemeClr val="dk2"/>
                </a:solidFill>
                <a:latin typeface="IBM Plex Sans"/>
                <a:ea typeface="IBM Plex Sans"/>
                <a:cs typeface="IBM Plex Sans"/>
                <a:sym typeface="IBM Plex Sans"/>
              </a:rPr>
              <a:t>On Mobile view; Inconsistent paddings on cards elements, icons are not aligned and do not follow a consistent grid pattern</a:t>
            </a:r>
            <a:endParaRPr i="1" sz="1000">
              <a:solidFill>
                <a:schemeClr val="dk2"/>
              </a:solidFill>
              <a:latin typeface="IBM Plex Sans"/>
              <a:ea typeface="IBM Plex Sans"/>
              <a:cs typeface="IBM Plex Sans"/>
              <a:sym typeface="IBM Plex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16" name="Shape 316"/>
        <p:cNvGrpSpPr/>
        <p:nvPr/>
      </p:nvGrpSpPr>
      <p:grpSpPr>
        <a:xfrm>
          <a:off x="0" y="0"/>
          <a:ext cx="0" cy="0"/>
          <a:chOff x="0" y="0"/>
          <a:chExt cx="0" cy="0"/>
        </a:xfrm>
      </p:grpSpPr>
      <p:sp>
        <p:nvSpPr>
          <p:cNvPr id="317" name="Google Shape;317;g25db78d7008_0_36"/>
          <p:cNvSpPr txBox="1"/>
          <p:nvPr/>
        </p:nvSpPr>
        <p:spPr>
          <a:xfrm>
            <a:off x="364875" y="2379250"/>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ERRORS, HELP AND LEARNABILITY</a:t>
            </a:r>
            <a:endParaRPr b="1" i="0" sz="2000" u="none" cap="none" strike="noStrike">
              <a:solidFill>
                <a:schemeClr val="lt1"/>
              </a:solidFill>
              <a:latin typeface="Inter"/>
              <a:ea typeface="Inter"/>
              <a:cs typeface="Inter"/>
              <a:sym typeface="Inter"/>
            </a:endParaRPr>
          </a:p>
        </p:txBody>
      </p:sp>
      <p:sp>
        <p:nvSpPr>
          <p:cNvPr id="318" name="Google Shape;318;g25db78d7008_0_36"/>
          <p:cNvSpPr txBox="1"/>
          <p:nvPr/>
        </p:nvSpPr>
        <p:spPr>
          <a:xfrm>
            <a:off x="364875" y="3217450"/>
            <a:ext cx="6682500" cy="14931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These guidelines help assess if the site helps prevent customers from making errors. A site is error-tolerant if, despite evident errors in input, the intended result may be achieved with either no or minimal corrective action by the customer.</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For novices and experts alike there should be readily available ways for them to become comfortable with using your product. Easy access to FAQs, onboarding etc.</a:t>
            </a:r>
            <a:endParaRPr b="0" i="0" sz="1000" u="none" cap="none" strike="noStrike">
              <a:solidFill>
                <a:schemeClr val="lt1"/>
              </a:solidFill>
              <a:latin typeface="IBM Plex Sans"/>
              <a:ea typeface="IBM Plex Sans"/>
              <a:cs typeface="IBM Plex Sans"/>
              <a:sym typeface="IBM Plex Sans"/>
            </a:endParaRPr>
          </a:p>
        </p:txBody>
      </p:sp>
      <p:pic>
        <p:nvPicPr>
          <p:cNvPr id="319" name="Google Shape;319;g25db78d7008_0_3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20" name="Google Shape;320;g25db78d7008_0_36"/>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4" name="Shape 324"/>
        <p:cNvGrpSpPr/>
        <p:nvPr/>
      </p:nvGrpSpPr>
      <p:grpSpPr>
        <a:xfrm>
          <a:off x="0" y="0"/>
          <a:ext cx="0" cy="0"/>
          <a:chOff x="0" y="0"/>
          <a:chExt cx="0" cy="0"/>
        </a:xfrm>
      </p:grpSpPr>
      <p:sp>
        <p:nvSpPr>
          <p:cNvPr id="325" name="Google Shape;325;g23ec8097f11_0_107"/>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326" name="Google Shape;326;g23ec8097f11_0_107"/>
          <p:cNvSpPr txBox="1"/>
          <p:nvPr/>
        </p:nvSpPr>
        <p:spPr>
          <a:xfrm>
            <a:off x="324750" y="1118942"/>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The current platform fails to show users how to do common tasks, even where appropriate, resulting in a deficient user experience. Users lack access to demonstrations or tutorials that could guide them on utilizing the platform's functionality effectively, leading to frustration and reduced user engagement.</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327" name="Google Shape;327;g23ec8097f11_0_107"/>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28" name="Google Shape;328;g23ec8097f11_0_107"/>
          <p:cNvSpPr txBox="1"/>
          <p:nvPr/>
        </p:nvSpPr>
        <p:spPr>
          <a:xfrm>
            <a:off x="4684050" y="1115568"/>
            <a:ext cx="4359300" cy="1723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Develop an onboarding process that introduces users to the platform's key features and functionalities. Use interactive elements and informative screens to educate users on how to use the platform effectively. Use tooltips and pop-ups strategically to provide contextual guidance for specific actions. These informational cues should be unobtrusive but easily accessible to users who need additional help.</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32" name="Shape 332"/>
        <p:cNvGrpSpPr/>
        <p:nvPr/>
      </p:nvGrpSpPr>
      <p:grpSpPr>
        <a:xfrm>
          <a:off x="0" y="0"/>
          <a:ext cx="0" cy="0"/>
          <a:chOff x="0" y="0"/>
          <a:chExt cx="0" cy="0"/>
        </a:xfrm>
      </p:grpSpPr>
      <p:sp>
        <p:nvSpPr>
          <p:cNvPr id="333" name="Google Shape;333;g25db78d7008_0_50"/>
          <p:cNvSpPr txBox="1"/>
          <p:nvPr/>
        </p:nvSpPr>
        <p:spPr>
          <a:xfrm>
            <a:off x="364875" y="2991900"/>
            <a:ext cx="6198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000" u="none" cap="none" strike="noStrike">
                <a:solidFill>
                  <a:schemeClr val="lt1"/>
                </a:solidFill>
                <a:latin typeface="Red Hat Display"/>
                <a:ea typeface="Red Hat Display"/>
                <a:cs typeface="Red Hat Display"/>
                <a:sym typeface="Red Hat Display"/>
              </a:rPr>
              <a:t>TRANSPARENCY OF DATA PROVENANCE</a:t>
            </a:r>
            <a:endParaRPr b="1" i="0" sz="2000" u="none" cap="none" strike="noStrike">
              <a:solidFill>
                <a:schemeClr val="lt1"/>
              </a:solidFill>
              <a:latin typeface="Inter"/>
              <a:ea typeface="Inter"/>
              <a:cs typeface="Inter"/>
              <a:sym typeface="Inter"/>
            </a:endParaRPr>
          </a:p>
        </p:txBody>
      </p:sp>
      <p:sp>
        <p:nvSpPr>
          <p:cNvPr id="334" name="Google Shape;334;g25db78d7008_0_50"/>
          <p:cNvSpPr txBox="1"/>
          <p:nvPr/>
        </p:nvSpPr>
        <p:spPr>
          <a:xfrm>
            <a:off x="364875" y="3830100"/>
            <a:ext cx="6375300" cy="8697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Does the application clearly indicate which data comes from the blockchain and which does not?</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contracts clearly stated?</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all blockchain data linked to independent blockchain explorers?</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15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data comes from oracles?</a:t>
            </a:r>
            <a:endParaRPr b="0" i="0" sz="1000" u="none" cap="none" strike="noStrike">
              <a:solidFill>
                <a:schemeClr val="lt1"/>
              </a:solidFill>
              <a:latin typeface="IBM Plex Sans"/>
              <a:ea typeface="IBM Plex Sans"/>
              <a:cs typeface="IBM Plex Sans"/>
              <a:sym typeface="IBM Plex Sans"/>
            </a:endParaRPr>
          </a:p>
        </p:txBody>
      </p:sp>
      <p:pic>
        <p:nvPicPr>
          <p:cNvPr id="335" name="Google Shape;335;g25db78d7008_0_5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36" name="Google Shape;336;g25db78d7008_0_50"/>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0" name="Shape 340"/>
        <p:cNvGrpSpPr/>
        <p:nvPr/>
      </p:nvGrpSpPr>
      <p:grpSpPr>
        <a:xfrm>
          <a:off x="0" y="0"/>
          <a:ext cx="0" cy="0"/>
          <a:chOff x="0" y="0"/>
          <a:chExt cx="0" cy="0"/>
        </a:xfrm>
      </p:grpSpPr>
      <p:sp>
        <p:nvSpPr>
          <p:cNvPr id="341" name="Google Shape;341;g23ec8097f11_0_0"/>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42" name="Google Shape;342;g23ec8097f11_0_0"/>
          <p:cNvSpPr txBox="1"/>
          <p:nvPr/>
        </p:nvSpPr>
        <p:spPr>
          <a:xfrm>
            <a:off x="324750" y="1118942"/>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Umbria</a:t>
            </a:r>
            <a:r>
              <a:rPr b="0" i="0" lang="en" sz="1000" u="none" cap="none" strike="noStrike">
                <a:solidFill>
                  <a:schemeClr val="dk2"/>
                </a:solidFill>
                <a:latin typeface="IBM Plex Sans"/>
                <a:ea typeface="IBM Plex Sans"/>
                <a:cs typeface="IBM Plex Sans"/>
                <a:sym typeface="IBM Plex Sans"/>
              </a:rPr>
              <a:t> does not clearly indicate which data originates from the blockchain and which data does not.</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a:t>
            </a:r>
            <a:r>
              <a:rPr b="0" i="0" lang="en" sz="1000" u="none" cap="none" strike="noStrike">
                <a:solidFill>
                  <a:schemeClr val="dk2"/>
                </a:solidFill>
                <a:latin typeface="IBM Plex Sans"/>
                <a:ea typeface="IBM Plex Sans"/>
                <a:cs typeface="IBM Plex Sans"/>
                <a:sym typeface="IBM Plex Sans"/>
              </a:rPr>
              <a:t>Platform does not provide clear indications regarding the origin of data from oracles. </a:t>
            </a:r>
            <a:endParaRPr b="0" i="0" sz="1000" u="none" cap="none" strike="noStrike">
              <a:solidFill>
                <a:schemeClr val="dk2"/>
              </a:solidFill>
              <a:latin typeface="IBM Plex Sans"/>
              <a:ea typeface="IBM Plex Sans"/>
              <a:cs typeface="IBM Plex Sans"/>
              <a:sym typeface="IBM Plex Sans"/>
            </a:endParaRPr>
          </a:p>
        </p:txBody>
      </p:sp>
      <p:sp>
        <p:nvSpPr>
          <p:cNvPr id="343" name="Google Shape;343;g23ec8097f11_0_0"/>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44" name="Google Shape;344;g23ec8097f11_0_0"/>
          <p:cNvSpPr txBox="1"/>
          <p:nvPr/>
        </p:nvSpPr>
        <p:spPr>
          <a:xfrm>
            <a:off x="4684050" y="1115568"/>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Improve Data Indication: Clearly differentiate between data originating from the blockchain and data from other sources.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Enhance Oracle Data Transparency: Clearly disclose the sources of data obtained from oracles, including information about the oracle providers, methodologies used, and data validation mechanisms.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48" name="Shape 348"/>
        <p:cNvGrpSpPr/>
        <p:nvPr/>
      </p:nvGrpSpPr>
      <p:grpSpPr>
        <a:xfrm>
          <a:off x="0" y="0"/>
          <a:ext cx="0" cy="0"/>
          <a:chOff x="0" y="0"/>
          <a:chExt cx="0" cy="0"/>
        </a:xfrm>
      </p:grpSpPr>
      <p:pic>
        <p:nvPicPr>
          <p:cNvPr id="349" name="Google Shape;349;g25db78d7008_0_57"/>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50" name="Google Shape;350;g25db78d7008_0_57"/>
          <p:cNvSpPr txBox="1"/>
          <p:nvPr/>
        </p:nvSpPr>
        <p:spPr>
          <a:xfrm>
            <a:off x="364875" y="1658675"/>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000" u="none" cap="none" strike="noStrike">
                <a:solidFill>
                  <a:schemeClr val="lt1"/>
                </a:solidFill>
                <a:latin typeface="Inter"/>
                <a:ea typeface="Inter"/>
                <a:cs typeface="Inter"/>
                <a:sym typeface="Inter"/>
              </a:rPr>
              <a:t>TRANSPARENCY OF TRANSACTIONS</a:t>
            </a:r>
            <a:endParaRPr b="1" i="0" sz="2000" u="none" cap="none" strike="noStrike">
              <a:solidFill>
                <a:schemeClr val="lt1"/>
              </a:solidFill>
              <a:latin typeface="Red Hat Display"/>
              <a:ea typeface="Red Hat Display"/>
              <a:cs typeface="Red Hat Display"/>
              <a:sym typeface="Red Hat Display"/>
            </a:endParaRPr>
          </a:p>
        </p:txBody>
      </p:sp>
      <p:sp>
        <p:nvSpPr>
          <p:cNvPr id="351" name="Google Shape;351;g25db78d7008_0_57"/>
          <p:cNvSpPr txBox="1"/>
          <p:nvPr/>
        </p:nvSpPr>
        <p:spPr>
          <a:xfrm>
            <a:off x="364875" y="2496875"/>
            <a:ext cx="6547500" cy="21858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irreversible actions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involving money or value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that could potentially lead to user identification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actions that generate new contracts in the user's name clearly indicated?</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Does the application clarify and confirm the new future state in advance?</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Is the data being used for a transaction shown in a human-readable format?</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Are suggested values for gas price clarified and how to overwrite the transaction?</a:t>
            </a:r>
            <a:endParaRPr b="0" i="0" sz="1000" u="none" cap="none" strike="noStrike">
              <a:solidFill>
                <a:schemeClr val="lt1"/>
              </a:solidFill>
              <a:latin typeface="Poppins"/>
              <a:ea typeface="Poppins"/>
              <a:cs typeface="Poppins"/>
              <a:sym typeface="Poppins"/>
            </a:endParaRPr>
          </a:p>
          <a:p>
            <a:pPr indent="-292100" lvl="0" marL="457200" marR="0" rtl="0" algn="l">
              <a:lnSpc>
                <a:spcPct val="150000"/>
              </a:lnSpc>
              <a:spcBef>
                <a:spcPts val="0"/>
              </a:spcBef>
              <a:spcAft>
                <a:spcPts val="0"/>
              </a:spcAft>
              <a:buClr>
                <a:schemeClr val="lt1"/>
              </a:buClr>
              <a:buSzPts val="1000"/>
              <a:buFont typeface="Poppins"/>
              <a:buChar char="●"/>
            </a:pPr>
            <a:r>
              <a:rPr b="0" i="0" lang="en" sz="1000" u="none" cap="none" strike="noStrike">
                <a:solidFill>
                  <a:schemeClr val="lt1"/>
                </a:solidFill>
                <a:latin typeface="Poppins"/>
                <a:ea typeface="Poppins"/>
                <a:cs typeface="Poppins"/>
                <a:sym typeface="Poppins"/>
              </a:rPr>
              <a:t>Is transaction wait time managed effectively</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5" name="Shape 355"/>
        <p:cNvGrpSpPr/>
        <p:nvPr/>
      </p:nvGrpSpPr>
      <p:grpSpPr>
        <a:xfrm>
          <a:off x="0" y="0"/>
          <a:ext cx="0" cy="0"/>
          <a:chOff x="0" y="0"/>
          <a:chExt cx="0" cy="0"/>
        </a:xfrm>
      </p:grpSpPr>
      <p:sp>
        <p:nvSpPr>
          <p:cNvPr id="356" name="Google Shape;356;g2582016d458_0_27"/>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57" name="Google Shape;357;g2582016d458_0_27"/>
          <p:cNvSpPr txBox="1"/>
          <p:nvPr/>
        </p:nvSpPr>
        <p:spPr>
          <a:xfrm>
            <a:off x="256032" y="1118942"/>
            <a:ext cx="4359300" cy="800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Umbria</a:t>
            </a:r>
            <a:r>
              <a:rPr b="0" i="0" lang="en" sz="1000" u="none" cap="none" strike="noStrike">
                <a:solidFill>
                  <a:schemeClr val="dk2"/>
                </a:solidFill>
                <a:latin typeface="IBM Plex Sans"/>
                <a:ea typeface="IBM Plex Sans"/>
                <a:cs typeface="IBM Plex Sans"/>
                <a:sym typeface="IBM Plex Sans"/>
              </a:rPr>
              <a:t> fails to clearly indicate actions that could potentially lead to user identification. This lack of clarity raises significant concerns regarding user privacy and data protection.</a:t>
            </a:r>
            <a:endParaRPr b="0" i="0" sz="1000" u="none" cap="none" strike="noStrike">
              <a:solidFill>
                <a:schemeClr val="dk2"/>
              </a:solidFill>
              <a:latin typeface="IBM Plex Sans"/>
              <a:ea typeface="IBM Plex Sans"/>
              <a:cs typeface="IBM Plex Sans"/>
              <a:sym typeface="IBM Plex Sans"/>
            </a:endParaRPr>
          </a:p>
        </p:txBody>
      </p:sp>
      <p:sp>
        <p:nvSpPr>
          <p:cNvPr id="358" name="Google Shape;358;g2582016d458_0_27"/>
          <p:cNvSpPr txBox="1"/>
          <p:nvPr/>
        </p:nvSpPr>
        <p:spPr>
          <a:xfrm>
            <a:off x="4846359"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59" name="Google Shape;359;g2582016d458_0_27"/>
          <p:cNvSpPr txBox="1"/>
          <p:nvPr/>
        </p:nvSpPr>
        <p:spPr>
          <a:xfrm>
            <a:off x="4684050" y="1115568"/>
            <a:ext cx="4359300" cy="10314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Improve User Identification Disclosure: Clearly indicate any actions or processes that may result in user identification, ensuring users are informed about the potential risks and implications.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4" name="Shape 94"/>
        <p:cNvGrpSpPr/>
        <p:nvPr/>
      </p:nvGrpSpPr>
      <p:grpSpPr>
        <a:xfrm>
          <a:off x="0" y="0"/>
          <a:ext cx="0" cy="0"/>
          <a:chOff x="0" y="0"/>
          <a:chExt cx="0" cy="0"/>
        </a:xfrm>
      </p:grpSpPr>
      <p:sp>
        <p:nvSpPr>
          <p:cNvPr id="95" name="Google Shape;95;g256c901fe12_2_77"/>
          <p:cNvSpPr txBox="1"/>
          <p:nvPr/>
        </p:nvSpPr>
        <p:spPr>
          <a:xfrm>
            <a:off x="252900" y="589550"/>
            <a:ext cx="3117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EXECUTIVE SUMMARY</a:t>
            </a:r>
            <a:endParaRPr b="1" i="0" sz="2000" u="none" cap="none" strike="noStrike">
              <a:solidFill>
                <a:schemeClr val="dk1"/>
              </a:solidFill>
              <a:latin typeface="Inter"/>
              <a:ea typeface="Inter"/>
              <a:cs typeface="Inter"/>
              <a:sym typeface="Inter"/>
            </a:endParaRPr>
          </a:p>
        </p:txBody>
      </p:sp>
      <p:sp>
        <p:nvSpPr>
          <p:cNvPr id="96" name="Google Shape;96;g256c901fe12_2_77"/>
          <p:cNvSpPr txBox="1"/>
          <p:nvPr/>
        </p:nvSpPr>
        <p:spPr>
          <a:xfrm>
            <a:off x="256032" y="1118725"/>
            <a:ext cx="8473800" cy="1723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In this comprehensive UX audit, we conducted an expert review of  </a:t>
            </a:r>
            <a:r>
              <a:rPr lang="en" sz="1000">
                <a:solidFill>
                  <a:schemeClr val="dk2"/>
                </a:solidFill>
                <a:latin typeface="IBM Plex Sans"/>
                <a:ea typeface="IBM Plex Sans"/>
                <a:cs typeface="IBM Plex Sans"/>
                <a:sym typeface="IBM Plex Sans"/>
              </a:rPr>
              <a:t>Umbria </a:t>
            </a:r>
            <a:r>
              <a:rPr b="0" i="0" lang="en" sz="1000" u="none" cap="none" strike="noStrike">
                <a:solidFill>
                  <a:schemeClr val="dk2"/>
                </a:solidFill>
                <a:latin typeface="IBM Plex Sans"/>
                <a:ea typeface="IBM Plex Sans"/>
                <a:cs typeface="IBM Plex Sans"/>
                <a:sym typeface="IBM Plex Sans"/>
              </a:rPr>
              <a:t> user experience based on Web3 usability guidelines and expert review checkpoints. The aim was to assess the platform's alignment with industry best practices, ensuring a seamless and user-centric experience for all users interacting with Web3 technologies.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Our review focused on evaluating critical aspects such as platform accessibility, navigation, search functionality, user education, error handling, and the integration of Web3 wallet functionalities.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63" name="Shape 363"/>
        <p:cNvGrpSpPr/>
        <p:nvPr/>
      </p:nvGrpSpPr>
      <p:grpSpPr>
        <a:xfrm>
          <a:off x="0" y="0"/>
          <a:ext cx="0" cy="0"/>
          <a:chOff x="0" y="0"/>
          <a:chExt cx="0" cy="0"/>
        </a:xfrm>
      </p:grpSpPr>
      <p:sp>
        <p:nvSpPr>
          <p:cNvPr id="364" name="Google Shape;364;g25db78d7008_0_81"/>
          <p:cNvSpPr txBox="1"/>
          <p:nvPr/>
        </p:nvSpPr>
        <p:spPr>
          <a:xfrm>
            <a:off x="364875" y="299227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2000" u="none" cap="none" strike="noStrike">
                <a:solidFill>
                  <a:schemeClr val="lt1"/>
                </a:solidFill>
                <a:latin typeface="Inter"/>
                <a:ea typeface="Inter"/>
                <a:cs typeface="Inter"/>
                <a:sym typeface="Inter"/>
              </a:rPr>
              <a:t>TRANSPARENCY OF SMART CONTRACT EVENTS</a:t>
            </a:r>
            <a:endParaRPr b="1" i="0" sz="2400" u="none" cap="none" strike="noStrike">
              <a:solidFill>
                <a:schemeClr val="lt1"/>
              </a:solidFill>
              <a:latin typeface="Inter"/>
              <a:ea typeface="Inter"/>
              <a:cs typeface="Inter"/>
              <a:sym typeface="Inter"/>
            </a:endParaRPr>
          </a:p>
        </p:txBody>
      </p:sp>
      <p:sp>
        <p:nvSpPr>
          <p:cNvPr id="365" name="Google Shape;365;g25db78d7008_0_81"/>
          <p:cNvSpPr txBox="1"/>
          <p:nvPr/>
        </p:nvSpPr>
        <p:spPr>
          <a:xfrm>
            <a:off x="364875" y="3830475"/>
            <a:ext cx="6486900" cy="8004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all events, even those for developer purposes, clarified and made accessible to the end user? </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interrupting messages shown only for information relevant to the current user? </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Can users subscribe to, unsubscribe from, or temporarily mute certain events?</a:t>
            </a:r>
            <a:endParaRPr b="0" i="0" sz="1000" u="none" cap="none" strike="noStrike">
              <a:solidFill>
                <a:schemeClr val="lt1"/>
              </a:solidFill>
              <a:latin typeface="IBM Plex Sans"/>
              <a:ea typeface="IBM Plex Sans"/>
              <a:cs typeface="IBM Plex Sans"/>
              <a:sym typeface="IBM Plex Sans"/>
            </a:endParaRPr>
          </a:p>
        </p:txBody>
      </p:sp>
      <p:pic>
        <p:nvPicPr>
          <p:cNvPr id="366" name="Google Shape;366;g25db78d7008_0_81"/>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67" name="Google Shape;367;g25db78d7008_0_81"/>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1" name="Shape 371"/>
        <p:cNvGrpSpPr/>
        <p:nvPr/>
      </p:nvGrpSpPr>
      <p:grpSpPr>
        <a:xfrm>
          <a:off x="0" y="0"/>
          <a:ext cx="0" cy="0"/>
          <a:chOff x="0" y="0"/>
          <a:chExt cx="0" cy="0"/>
        </a:xfrm>
      </p:grpSpPr>
      <p:sp>
        <p:nvSpPr>
          <p:cNvPr id="372" name="Google Shape;372;g258a794ab94_0_5"/>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73" name="Google Shape;373;g258a794ab94_0_5"/>
          <p:cNvSpPr txBox="1"/>
          <p:nvPr/>
        </p:nvSpPr>
        <p:spPr>
          <a:xfrm>
            <a:off x="324750" y="954350"/>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The platform does not clarify or make all events, including those for developer purposes, accessible to the end user. This lack of transparency hinders users' understanding of the platform's operations and limits their ability to fully engage with the available functionalities. </a:t>
            </a:r>
            <a:endParaRPr b="0" i="0" sz="1000" u="none" cap="none" strike="noStrike">
              <a:solidFill>
                <a:schemeClr val="dk2"/>
              </a:solidFill>
              <a:latin typeface="IBM Plex Sans"/>
              <a:ea typeface="IBM Plex Sans"/>
              <a:cs typeface="IBM Plex Sans"/>
              <a:sym typeface="IBM Plex Sans"/>
            </a:endParaRPr>
          </a:p>
          <a:p>
            <a:pPr indent="0" lvl="0" marL="45720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
        <p:nvSpPr>
          <p:cNvPr id="374" name="Google Shape;374;g258a794ab94_0_5"/>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75" name="Google Shape;375;g258a794ab94_0_5"/>
          <p:cNvSpPr txBox="1"/>
          <p:nvPr/>
        </p:nvSpPr>
        <p:spPr>
          <a:xfrm>
            <a:off x="4684050" y="950976"/>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Clearly indicate and make accessible all events, including those for developer purposes, to the end user. Providing users with visibility and clarity about system events will enhance their understanding of the platform's operations and empower them to make informed decisions.</a:t>
            </a:r>
            <a:endParaRPr b="0" i="0" sz="1000" u="none" cap="none" strike="noStrike">
              <a:solidFill>
                <a:schemeClr val="dk2"/>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79" name="Shape 379"/>
        <p:cNvGrpSpPr/>
        <p:nvPr/>
      </p:nvGrpSpPr>
      <p:grpSpPr>
        <a:xfrm>
          <a:off x="0" y="0"/>
          <a:ext cx="0" cy="0"/>
          <a:chOff x="0" y="0"/>
          <a:chExt cx="0" cy="0"/>
        </a:xfrm>
      </p:grpSpPr>
      <p:sp>
        <p:nvSpPr>
          <p:cNvPr id="380" name="Google Shape;380;g25db78d7008_0_88"/>
          <p:cNvSpPr txBox="1"/>
          <p:nvPr/>
        </p:nvSpPr>
        <p:spPr>
          <a:xfrm>
            <a:off x="364875" y="299227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TRANSPARENCY AND ACCESSIBILITY OF USER’S INTERACTION HISTORY</a:t>
            </a:r>
            <a:endParaRPr b="1" i="0" sz="2000" u="none" cap="none" strike="noStrike">
              <a:solidFill>
                <a:schemeClr val="lt1"/>
              </a:solidFill>
              <a:latin typeface="Inter"/>
              <a:ea typeface="Inter"/>
              <a:cs typeface="Inter"/>
              <a:sym typeface="Inter"/>
            </a:endParaRPr>
          </a:p>
        </p:txBody>
      </p:sp>
      <p:sp>
        <p:nvSpPr>
          <p:cNvPr id="381" name="Google Shape;381;g25db78d7008_0_88"/>
          <p:cNvSpPr txBox="1"/>
          <p:nvPr/>
        </p:nvSpPr>
        <p:spPr>
          <a:xfrm>
            <a:off x="364875" y="3830475"/>
            <a:ext cx="6486900" cy="800400"/>
          </a:xfrm>
          <a:prstGeom prst="rect">
            <a:avLst/>
          </a:prstGeom>
          <a:noFill/>
          <a:ln>
            <a:noFill/>
          </a:ln>
        </p:spPr>
        <p:txBody>
          <a:bodyPr anchorCtr="0" anchor="b" bIns="91425" lIns="91425" spcFirstLastPara="1" rIns="91425" wrap="square" tIns="91425">
            <a:spAutoFit/>
          </a:bodyPr>
          <a:lstStyle/>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Does the application provide a history of all transactions from a given address?</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Is it clear where the history is stored (local or server)?</a:t>
            </a:r>
            <a:endParaRPr b="0" i="0" sz="1000" u="none" cap="none" strike="noStrike">
              <a:solidFill>
                <a:schemeClr val="lt1"/>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lt1"/>
              </a:buClr>
              <a:buSzPts val="1000"/>
              <a:buFont typeface="IBM Plex Sans"/>
              <a:buChar char="●"/>
            </a:pPr>
            <a:r>
              <a:rPr b="0" i="0" lang="en" sz="1000" u="none" cap="none" strike="noStrike">
                <a:solidFill>
                  <a:schemeClr val="lt1"/>
                </a:solidFill>
                <a:latin typeface="IBM Plex Sans"/>
                <a:ea typeface="IBM Plex Sans"/>
                <a:cs typeface="IBM Plex Sans"/>
                <a:sym typeface="IBM Plex Sans"/>
              </a:rPr>
              <a:t>Are tools provided to navigate, search, export, and delete the history cache?</a:t>
            </a:r>
            <a:endParaRPr b="0" i="0" sz="1000" u="none" cap="none" strike="noStrike">
              <a:solidFill>
                <a:schemeClr val="lt1"/>
              </a:solidFill>
              <a:latin typeface="IBM Plex Sans"/>
              <a:ea typeface="IBM Plex Sans"/>
              <a:cs typeface="IBM Plex Sans"/>
              <a:sym typeface="IBM Plex Sans"/>
            </a:endParaRPr>
          </a:p>
        </p:txBody>
      </p:sp>
      <p:pic>
        <p:nvPicPr>
          <p:cNvPr id="382" name="Google Shape;382;g25db78d7008_0_88"/>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83" name="Google Shape;383;g25db78d7008_0_88"/>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7" name="Shape 387"/>
        <p:cNvGrpSpPr/>
        <p:nvPr/>
      </p:nvGrpSpPr>
      <p:grpSpPr>
        <a:xfrm>
          <a:off x="0" y="0"/>
          <a:ext cx="0" cy="0"/>
          <a:chOff x="0" y="0"/>
          <a:chExt cx="0" cy="0"/>
        </a:xfrm>
      </p:grpSpPr>
      <p:sp>
        <p:nvSpPr>
          <p:cNvPr id="388" name="Google Shape;388;g2582016d458_0_42"/>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389" name="Google Shape;389;g2582016d458_0_42"/>
          <p:cNvSpPr txBox="1"/>
          <p:nvPr/>
        </p:nvSpPr>
        <p:spPr>
          <a:xfrm>
            <a:off x="256032" y="1118942"/>
            <a:ext cx="4359300" cy="2416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The current platform fails to provide clarity on where the history is stored, whether it is stored locally on the user's device or on the server. This lack of transparency creates uncertainty for users, leading to concerns about data privacy, security, and the persistence of their historical activities on the platform.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Poppins"/>
              <a:buChar char="●"/>
            </a:pPr>
            <a:r>
              <a:rPr lang="en" sz="1000">
                <a:solidFill>
                  <a:schemeClr val="dk2"/>
                </a:solidFill>
                <a:latin typeface="IBM Plex Sans"/>
                <a:ea typeface="IBM Plex Sans"/>
                <a:cs typeface="IBM Plex Sans"/>
                <a:sym typeface="IBM Plex Sans"/>
              </a:rPr>
              <a:t>Umbria </a:t>
            </a:r>
            <a:r>
              <a:rPr b="0" i="0" lang="en" sz="1000" u="none" cap="none" strike="noStrike">
                <a:solidFill>
                  <a:schemeClr val="dk2"/>
                </a:solidFill>
                <a:latin typeface="IBM Plex Sans"/>
                <a:ea typeface="IBM Plex Sans"/>
                <a:cs typeface="IBM Plex Sans"/>
                <a:sym typeface="IBM Plex Sans"/>
              </a:rPr>
              <a:t>does not provide users with the necessary tools to navigate, search, export, or delete the history cache. This lack of functionality restricts users from efficiently managing and leveraging their transaction history, impacting usability and user control.</a:t>
            </a:r>
            <a:endParaRPr b="0" i="0" sz="1000" u="none" cap="none" strike="noStrike">
              <a:solidFill>
                <a:schemeClr val="dk2"/>
              </a:solidFill>
              <a:latin typeface="IBM Plex Sans"/>
              <a:ea typeface="IBM Plex Sans"/>
              <a:cs typeface="IBM Plex Sans"/>
              <a:sym typeface="IBM Plex Sans"/>
            </a:endParaRPr>
          </a:p>
        </p:txBody>
      </p:sp>
      <p:sp>
        <p:nvSpPr>
          <p:cNvPr id="390" name="Google Shape;390;g2582016d458_0_42"/>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391" name="Google Shape;391;g2582016d458_0_42"/>
          <p:cNvSpPr txBox="1"/>
          <p:nvPr/>
        </p:nvSpPr>
        <p:spPr>
          <a:xfrm>
            <a:off x="4615332" y="1115568"/>
            <a:ext cx="4359300" cy="24165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Clear Data Storage Information: Clearly communicate to users whether their browsing history, preferences, or other data are stored locally on their device or on the server. This information should be presented in a prominent and easily accessible location, such as in the settings or account dashboard.</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Introduce user-friendly tools to navigate, search, export, and delete the history cache.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These features will enable users to efficiently access and manipulate their transaction data, enhancing usability and user control.</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395" name="Shape 395"/>
        <p:cNvGrpSpPr/>
        <p:nvPr/>
      </p:nvGrpSpPr>
      <p:grpSpPr>
        <a:xfrm>
          <a:off x="0" y="0"/>
          <a:ext cx="0" cy="0"/>
          <a:chOff x="0" y="0"/>
          <a:chExt cx="0" cy="0"/>
        </a:xfrm>
      </p:grpSpPr>
      <p:sp>
        <p:nvSpPr>
          <p:cNvPr id="396" name="Google Shape;396;g25db78d7008_0_64"/>
          <p:cNvSpPr txBox="1"/>
          <p:nvPr/>
        </p:nvSpPr>
        <p:spPr>
          <a:xfrm>
            <a:off x="364875" y="2545400"/>
            <a:ext cx="48462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2400" u="none" cap="none" strike="noStrike">
                <a:solidFill>
                  <a:schemeClr val="lt1"/>
                </a:solidFill>
                <a:latin typeface="Inter"/>
                <a:ea typeface="Inter"/>
                <a:cs typeface="Inter"/>
                <a:sym typeface="Inter"/>
              </a:rPr>
              <a:t>TRANSPARENCY OF CODE</a:t>
            </a:r>
            <a:endParaRPr b="1" i="0" sz="2000" u="none" cap="none" strike="noStrike">
              <a:solidFill>
                <a:schemeClr val="lt1"/>
              </a:solidFill>
              <a:latin typeface="Red Hat Display"/>
              <a:ea typeface="Red Hat Display"/>
              <a:cs typeface="Red Hat Display"/>
              <a:sym typeface="Red Hat Display"/>
            </a:endParaRPr>
          </a:p>
        </p:txBody>
      </p:sp>
      <p:sp>
        <p:nvSpPr>
          <p:cNvPr id="397" name="Google Shape;397;g25db78d7008_0_64"/>
          <p:cNvSpPr txBox="1"/>
          <p:nvPr/>
        </p:nvSpPr>
        <p:spPr>
          <a:xfrm>
            <a:off x="364875" y="3383600"/>
            <a:ext cx="6486900" cy="13698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blockchain is being used?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 addresses of the Smart Contracts used in read/write operations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which code is open source and where to find it?</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it clear where code is being run (local vs remote server)?</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web3 provider / Blockchain node clarified?</a:t>
            </a:r>
            <a:endParaRPr b="0" i="0" sz="1000" u="none" cap="none" strike="noStrike">
              <a:solidFill>
                <a:schemeClr val="lt1"/>
              </a:solidFill>
              <a:latin typeface="IBM Plex Sans"/>
              <a:ea typeface="IBM Plex Sans"/>
              <a:cs typeface="IBM Plex Sans"/>
              <a:sym typeface="IBM Plex Sans"/>
            </a:endParaRPr>
          </a:p>
        </p:txBody>
      </p:sp>
      <p:pic>
        <p:nvPicPr>
          <p:cNvPr id="398" name="Google Shape;398;g25db78d7008_0_64"/>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399" name="Google Shape;399;g25db78d7008_0_64"/>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3" name="Shape 403"/>
        <p:cNvGrpSpPr/>
        <p:nvPr/>
      </p:nvGrpSpPr>
      <p:grpSpPr>
        <a:xfrm>
          <a:off x="0" y="0"/>
          <a:ext cx="0" cy="0"/>
          <a:chOff x="0" y="0"/>
          <a:chExt cx="0" cy="0"/>
        </a:xfrm>
      </p:grpSpPr>
      <p:sp>
        <p:nvSpPr>
          <p:cNvPr id="404" name="Google Shape;404;g258a794ab94_0_2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chemeClr val="accent1"/>
                </a:solidFill>
                <a:latin typeface="Inter"/>
                <a:ea typeface="Inter"/>
                <a:cs typeface="Inter"/>
                <a:sym typeface="Inter"/>
              </a:rPr>
              <a:t>(LOW)</a:t>
            </a:r>
            <a:endParaRPr b="1" i="0" sz="1200" u="none" cap="none" strike="noStrike">
              <a:solidFill>
                <a:schemeClr val="accent1"/>
              </a:solidFill>
              <a:latin typeface="Inter"/>
              <a:ea typeface="Inter"/>
              <a:cs typeface="Inter"/>
              <a:sym typeface="Inter"/>
            </a:endParaRPr>
          </a:p>
        </p:txBody>
      </p:sp>
      <p:sp>
        <p:nvSpPr>
          <p:cNvPr id="405" name="Google Shape;405;g258a794ab94_0_23"/>
          <p:cNvSpPr txBox="1"/>
          <p:nvPr/>
        </p:nvSpPr>
        <p:spPr>
          <a:xfrm>
            <a:off x="324750" y="954350"/>
            <a:ext cx="4359300" cy="2185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Open-Source Code Clarity: It is not clear which code is open source and where to find it. This lack of transparency inhibits users from reviewing and validating the codebase, limiting their ability to assess security measures.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Code Execution Indication: The platform does not clearly indicate whether the code is being run locally on the user's device or on a remote server.</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The platform does not make it clear which data originates from oracles or has been influenced by oracles. </a:t>
            </a:r>
            <a:endParaRPr b="0" i="0" sz="1000" u="none" cap="none" strike="noStrike">
              <a:solidFill>
                <a:schemeClr val="dk2"/>
              </a:solidFill>
              <a:latin typeface="IBM Plex Sans"/>
              <a:ea typeface="IBM Plex Sans"/>
              <a:cs typeface="IBM Plex Sans"/>
              <a:sym typeface="IBM Plex Sans"/>
            </a:endParaRPr>
          </a:p>
        </p:txBody>
      </p:sp>
      <p:sp>
        <p:nvSpPr>
          <p:cNvPr id="406" name="Google Shape;406;g258a794ab94_0_2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07" name="Google Shape;407;g258a794ab94_0_23"/>
          <p:cNvSpPr txBox="1"/>
          <p:nvPr/>
        </p:nvSpPr>
        <p:spPr>
          <a:xfrm>
            <a:off x="4684050" y="950976"/>
            <a:ext cx="4359300" cy="2185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Open-Source Code Disclosure: Clearly indicate which code is open source and provide accessible references to the code repository. Code Execution Visibility: Clearly communicate whether the code is executed locally or on a remote server, addressing concerns related to data privacy, security, and external dependencies. </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Clearly indicate when data is sourced from or influenced by oracles. This transparency will empower users to differentiate between data from different sources.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11" name="Shape 411"/>
        <p:cNvGrpSpPr/>
        <p:nvPr/>
      </p:nvGrpSpPr>
      <p:grpSpPr>
        <a:xfrm>
          <a:off x="0" y="0"/>
          <a:ext cx="0" cy="0"/>
          <a:chOff x="0" y="0"/>
          <a:chExt cx="0" cy="0"/>
        </a:xfrm>
      </p:grpSpPr>
      <p:sp>
        <p:nvSpPr>
          <p:cNvPr id="412" name="Google Shape;412;g25db78d7008_0_102"/>
          <p:cNvSpPr txBox="1"/>
          <p:nvPr/>
        </p:nvSpPr>
        <p:spPr>
          <a:xfrm>
            <a:off x="364875" y="27874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HUMAN READABLE HASHES FORMAT </a:t>
            </a:r>
            <a:endParaRPr b="1" i="0" sz="2000" u="none" cap="none" strike="noStrike">
              <a:solidFill>
                <a:schemeClr val="lt1"/>
              </a:solidFill>
              <a:latin typeface="Inter"/>
              <a:ea typeface="Inter"/>
              <a:cs typeface="Inter"/>
              <a:sym typeface="Inter"/>
            </a:endParaRPr>
          </a:p>
        </p:txBody>
      </p:sp>
      <p:sp>
        <p:nvSpPr>
          <p:cNvPr id="413" name="Google Shape;413;g25db78d7008_0_102"/>
          <p:cNvSpPr txBox="1"/>
          <p:nvPr/>
        </p:nvSpPr>
        <p:spPr>
          <a:xfrm>
            <a:off x="364875" y="3625625"/>
            <a:ext cx="6486900" cy="11160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compact versions of the hashes shown but always showing the initial and end parts?</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users allowed to expand the full address/hash?</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Can users easily copy it?</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a custom human readable name or text associated with the addresses and hashes?</a:t>
            </a:r>
            <a:endParaRPr b="0" i="0" sz="1000" u="none" cap="none" strike="noStrike">
              <a:solidFill>
                <a:schemeClr val="lt1"/>
              </a:solidFill>
              <a:latin typeface="IBM Plex Sans"/>
              <a:ea typeface="IBM Plex Sans"/>
              <a:cs typeface="IBM Plex Sans"/>
              <a:sym typeface="IBM Plex Sans"/>
            </a:endParaRPr>
          </a:p>
        </p:txBody>
      </p:sp>
      <p:pic>
        <p:nvPicPr>
          <p:cNvPr id="414" name="Google Shape;414;g25db78d7008_0_102"/>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15" name="Google Shape;415;g25db78d7008_0_102"/>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9" name="Shape 419"/>
        <p:cNvGrpSpPr/>
        <p:nvPr/>
      </p:nvGrpSpPr>
      <p:grpSpPr>
        <a:xfrm>
          <a:off x="0" y="0"/>
          <a:ext cx="0" cy="0"/>
          <a:chOff x="0" y="0"/>
          <a:chExt cx="0" cy="0"/>
        </a:xfrm>
      </p:grpSpPr>
      <p:sp>
        <p:nvSpPr>
          <p:cNvPr id="420" name="Google Shape;420;g2582016d458_0_70"/>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421" name="Google Shape;421;g2582016d458_0_70"/>
          <p:cNvSpPr txBox="1"/>
          <p:nvPr/>
        </p:nvSpPr>
        <p:spPr>
          <a:xfrm>
            <a:off x="256032" y="1118942"/>
            <a:ext cx="4359300" cy="3340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platform falls short in presenting compact versions of hashes, as it neglects to consistently display the initial and end parts. The absence of this crucial information hinders users' ability to quickly recognize and verify the integrity of the hash. Without the inclusion of the initial and end parts, users may face challenges in confidently matching and confirming the authenticity of cryptographic hashes, potentially diminishing trust in the platform's security measures.</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Um</a:t>
            </a:r>
            <a:r>
              <a:rPr lang="en" sz="1000">
                <a:solidFill>
                  <a:schemeClr val="dk2"/>
                </a:solidFill>
                <a:latin typeface="IBM Plex Sans"/>
                <a:ea typeface="IBM Plex Sans"/>
                <a:cs typeface="IBM Plex Sans"/>
                <a:sym typeface="IBM Plex Sans"/>
              </a:rPr>
              <a:t>bria </a:t>
            </a:r>
            <a:r>
              <a:rPr b="0" i="0" lang="en" sz="1000" u="none" cap="none" strike="noStrike">
                <a:solidFill>
                  <a:schemeClr val="dk2"/>
                </a:solidFill>
                <a:latin typeface="IBM Plex Sans"/>
                <a:ea typeface="IBM Plex Sans"/>
                <a:cs typeface="IBM Plex Sans"/>
                <a:sym typeface="IBM Plex Sans"/>
              </a:rPr>
              <a:t> fails to provide users with the ability to expand the full address/hash. This limitation inhibits users from accessing and reviewing complete details.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Furthermore, the platform does not allow user to easily copy associated custom human-readable name or text with addresses and hashes.</a:t>
            </a:r>
            <a:endParaRPr b="0" i="0" sz="1000" u="none" cap="none" strike="noStrike">
              <a:solidFill>
                <a:schemeClr val="dk2"/>
              </a:solidFill>
              <a:latin typeface="IBM Plex Sans"/>
              <a:ea typeface="IBM Plex Sans"/>
              <a:cs typeface="IBM Plex Sans"/>
              <a:sym typeface="IBM Plex Sans"/>
            </a:endParaRPr>
          </a:p>
        </p:txBody>
      </p:sp>
      <p:sp>
        <p:nvSpPr>
          <p:cNvPr id="422" name="Google Shape;422;g2582016d458_0_70"/>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23" name="Google Shape;423;g2582016d458_0_70"/>
          <p:cNvSpPr txBox="1"/>
          <p:nvPr/>
        </p:nvSpPr>
        <p:spPr>
          <a:xfrm>
            <a:off x="4615332" y="1115568"/>
            <a:ext cx="4359300" cy="28782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Integrate a design solution that displays compact versions of cryptographic hashes, featuring the initial and end parts. This partial display helps users quickly identify and verify the hash without compromising security.</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an expandable feature that allows users to view the full address or hash on the platform. When users encounter truncated addresses or hashes, they should have the option to click or tap on the shortened version to reveal the complete string.</a:t>
            </a:r>
            <a:endParaRPr sz="1000">
              <a:solidFill>
                <a:schemeClr val="dk2"/>
              </a:solidFill>
              <a:latin typeface="IBM Plex Sans"/>
              <a:ea typeface="IBM Plex Sans"/>
              <a:cs typeface="IBM Plex Sans"/>
              <a:sym typeface="IBM Plex Sans"/>
            </a:endParaRPr>
          </a:p>
          <a:p>
            <a:pPr indent="-292100" lvl="0" marL="457200" rtl="0" algn="l">
              <a:lnSpc>
                <a:spcPct val="150000"/>
              </a:lnSpc>
              <a:spcBef>
                <a:spcPts val="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Implement a user-friendly copy functionality for addresses and hashes. This functionality should be easily accessible and allow users to quickly copy the information with a simple action.</a:t>
            </a:r>
            <a:endParaRPr sz="1000">
              <a:solidFill>
                <a:schemeClr val="dk2"/>
              </a:solidFill>
              <a:latin typeface="IBM Plex Sans"/>
              <a:ea typeface="IBM Plex Sans"/>
              <a:cs typeface="IBM Plex Sans"/>
              <a:sym typeface="IBM Plex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7" name="Shape 427"/>
        <p:cNvGrpSpPr/>
        <p:nvPr/>
      </p:nvGrpSpPr>
      <p:grpSpPr>
        <a:xfrm>
          <a:off x="0" y="0"/>
          <a:ext cx="0" cy="0"/>
          <a:chOff x="0" y="0"/>
          <a:chExt cx="0" cy="0"/>
        </a:xfrm>
      </p:grpSpPr>
      <p:sp>
        <p:nvSpPr>
          <p:cNvPr id="428" name="Google Shape;428;g2683f9bab8f_0_146"/>
          <p:cNvSpPr txBox="1"/>
          <p:nvPr/>
        </p:nvSpPr>
        <p:spPr>
          <a:xfrm>
            <a:off x="2074775" y="2076250"/>
            <a:ext cx="5036100" cy="800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500"/>
              </a:spcBef>
              <a:spcAft>
                <a:spcPts val="1500"/>
              </a:spcAft>
              <a:buClr>
                <a:schemeClr val="dk1"/>
              </a:buClr>
              <a:buSzPts val="1200"/>
              <a:buFont typeface="Arial"/>
              <a:buNone/>
            </a:pPr>
            <a:r>
              <a:rPr i="1" lang="en" sz="1000">
                <a:solidFill>
                  <a:schemeClr val="dk2"/>
                </a:solidFill>
                <a:latin typeface="IBM Plex Sans"/>
                <a:ea typeface="IBM Plex Sans"/>
                <a:cs typeface="IBM Plex Sans"/>
                <a:sym typeface="IBM Plex Sans"/>
              </a:rPr>
              <a:t>The platform falls short in presenting compact versions of Addresses as it neglects to consistently display the initial and end parts. Also, Implement a user-friendly copy functionality for addresses.</a:t>
            </a:r>
            <a:endParaRPr i="1" sz="1000">
              <a:solidFill>
                <a:schemeClr val="dk2"/>
              </a:solidFill>
              <a:latin typeface="IBM Plex Sans"/>
              <a:ea typeface="IBM Plex Sans"/>
              <a:cs typeface="IBM Plex Sans"/>
              <a:sym typeface="IBM Plex Sans"/>
            </a:endParaRPr>
          </a:p>
        </p:txBody>
      </p:sp>
      <p:pic>
        <p:nvPicPr>
          <p:cNvPr id="429" name="Google Shape;429;g2683f9bab8f_0_146"/>
          <p:cNvPicPr preferRelativeResize="0"/>
          <p:nvPr/>
        </p:nvPicPr>
        <p:blipFill>
          <a:blip r:embed="rId3">
            <a:alphaModFix/>
          </a:blip>
          <a:stretch>
            <a:fillRect/>
          </a:stretch>
        </p:blipFill>
        <p:spPr>
          <a:xfrm>
            <a:off x="226975" y="502426"/>
            <a:ext cx="8690050" cy="13882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33" name="Shape 433"/>
        <p:cNvGrpSpPr/>
        <p:nvPr/>
      </p:nvGrpSpPr>
      <p:grpSpPr>
        <a:xfrm>
          <a:off x="0" y="0"/>
          <a:ext cx="0" cy="0"/>
          <a:chOff x="0" y="0"/>
          <a:chExt cx="0" cy="0"/>
        </a:xfrm>
      </p:grpSpPr>
      <p:sp>
        <p:nvSpPr>
          <p:cNvPr id="434" name="Google Shape;434;g25db78d7008_0_109"/>
          <p:cNvSpPr txBox="1"/>
          <p:nvPr/>
        </p:nvSpPr>
        <p:spPr>
          <a:xfrm>
            <a:off x="364875" y="27874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PERMANENT NEWBIE MODE</a:t>
            </a:r>
            <a:endParaRPr b="1" i="0" sz="2000" u="none" cap="none" strike="noStrike">
              <a:solidFill>
                <a:schemeClr val="lt1"/>
              </a:solidFill>
              <a:latin typeface="Inter"/>
              <a:ea typeface="Inter"/>
              <a:cs typeface="Inter"/>
              <a:sym typeface="Inter"/>
            </a:endParaRPr>
          </a:p>
        </p:txBody>
      </p:sp>
      <p:sp>
        <p:nvSpPr>
          <p:cNvPr id="435" name="Google Shape;435;g25db78d7008_0_109"/>
          <p:cNvSpPr txBox="1"/>
          <p:nvPr/>
        </p:nvSpPr>
        <p:spPr>
          <a:xfrm>
            <a:off x="364875" y="3625625"/>
            <a:ext cx="6486900" cy="11004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educational information woven into normal interaction?</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there 2 or more levels of educational content: Blockchain basics and Dapp specific lingo?</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the amount of new things and concepts that the user needs to learn minimized and increased progressively?</a:t>
            </a:r>
            <a:endParaRPr b="0" i="0" sz="1000" u="none" cap="none" strike="noStrike">
              <a:solidFill>
                <a:schemeClr val="lt1"/>
              </a:solidFill>
              <a:latin typeface="IBM Plex Sans"/>
              <a:ea typeface="IBM Plex Sans"/>
              <a:cs typeface="IBM Plex Sans"/>
              <a:sym typeface="IBM Plex Sans"/>
            </a:endParaRPr>
          </a:p>
        </p:txBody>
      </p:sp>
      <p:pic>
        <p:nvPicPr>
          <p:cNvPr id="436" name="Google Shape;436;g25db78d7008_0_109"/>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37" name="Google Shape;437;g25db78d7008_0_109"/>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 name="Shape 100"/>
        <p:cNvGrpSpPr/>
        <p:nvPr/>
      </p:nvGrpSpPr>
      <p:grpSpPr>
        <a:xfrm>
          <a:off x="0" y="0"/>
          <a:ext cx="0" cy="0"/>
          <a:chOff x="0" y="0"/>
          <a:chExt cx="0" cy="0"/>
        </a:xfrm>
      </p:grpSpPr>
      <p:sp>
        <p:nvSpPr>
          <p:cNvPr id="101" name="Google Shape;101;g23a11f75f95_0_248"/>
          <p:cNvSpPr txBox="1"/>
          <p:nvPr>
            <p:ph idx="4294967295" type="title"/>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247 WEB USABILITY GUIDELINES</a:t>
            </a:r>
            <a:endParaRPr b="1" sz="1000">
              <a:latin typeface="IBM Plex Sans"/>
              <a:ea typeface="IBM Plex Sans"/>
              <a:cs typeface="IBM Plex Sans"/>
              <a:sym typeface="IBM Plex Sans"/>
            </a:endParaRPr>
          </a:p>
        </p:txBody>
      </p:sp>
      <p:graphicFrame>
        <p:nvGraphicFramePr>
          <p:cNvPr id="102" name="Google Shape;102;g23a11f75f95_0_248"/>
          <p:cNvGraphicFramePr/>
          <p:nvPr/>
        </p:nvGraphicFramePr>
        <p:xfrm>
          <a:off x="256032" y="2011680"/>
          <a:ext cx="3000000" cy="3000000"/>
        </p:xfrm>
        <a:graphic>
          <a:graphicData uri="http://schemas.openxmlformats.org/drawingml/2006/table">
            <a:tbl>
              <a:tblPr>
                <a:noFill/>
                <a:tableStyleId>{CA2FB0D4-5913-4514-BB32-0869420F17B3}</a:tableStyleId>
              </a:tblPr>
              <a:tblGrid>
                <a:gridCol w="2610775"/>
                <a:gridCol w="1084925"/>
                <a:gridCol w="1595925"/>
                <a:gridCol w="1418675"/>
                <a:gridCol w="1766200"/>
              </a:tblGrid>
              <a:tr h="38257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Home Page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Task orientation</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6</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76</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Navigation and IA</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100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Forms and data entry: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12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100%</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Trust and credibility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03" name="Google Shape;103;g23a11f75f95_0_248"/>
          <p:cNvSpPr txBox="1"/>
          <p:nvPr/>
        </p:nvSpPr>
        <p:spPr>
          <a:xfrm>
            <a:off x="256032" y="1118725"/>
            <a:ext cx="8473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such as platform accessibility, navigation, search functionality, user education, error handling, etc. Through a meticulous assessment, we identified several areas that require immediate attention to enhance the overall user experience.</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1" name="Shape 441"/>
        <p:cNvGrpSpPr/>
        <p:nvPr/>
      </p:nvGrpSpPr>
      <p:grpSpPr>
        <a:xfrm>
          <a:off x="0" y="0"/>
          <a:ext cx="0" cy="0"/>
          <a:chOff x="0" y="0"/>
          <a:chExt cx="0" cy="0"/>
        </a:xfrm>
      </p:grpSpPr>
      <p:sp>
        <p:nvSpPr>
          <p:cNvPr id="442" name="Google Shape;442;g2582016d458_0_93"/>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443" name="Google Shape;443;g2582016d458_0_93"/>
          <p:cNvSpPr txBox="1"/>
          <p:nvPr/>
        </p:nvSpPr>
        <p:spPr>
          <a:xfrm>
            <a:off x="256032" y="1118942"/>
            <a:ext cx="4359300" cy="14931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Umbria </a:t>
            </a:r>
            <a:r>
              <a:rPr b="0" i="0" lang="en" sz="1000" u="none" cap="none" strike="noStrike">
                <a:solidFill>
                  <a:schemeClr val="dk2"/>
                </a:solidFill>
                <a:latin typeface="IBM Plex Sans"/>
                <a:ea typeface="IBM Plex Sans"/>
                <a:cs typeface="IBM Plex Sans"/>
                <a:sym typeface="IBM Plex Sans"/>
              </a:rPr>
              <a:t>fails to effectively weave educational information into normal interactions.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Moreover, the platform does not minimize the amount of new things and concepts that users need to learn, nor does it progressively increase the complexity of educational content, making it challenging for users to grasp unfamiliar concepts.</a:t>
            </a:r>
            <a:endParaRPr b="0" i="0" sz="1000" u="none" cap="none" strike="noStrike">
              <a:solidFill>
                <a:schemeClr val="dk2"/>
              </a:solidFill>
              <a:latin typeface="IBM Plex Sans"/>
              <a:ea typeface="IBM Plex Sans"/>
              <a:cs typeface="IBM Plex Sans"/>
              <a:sym typeface="IBM Plex Sans"/>
            </a:endParaRPr>
          </a:p>
        </p:txBody>
      </p:sp>
      <p:sp>
        <p:nvSpPr>
          <p:cNvPr id="444" name="Google Shape;444;g2582016d458_0_93"/>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45" name="Google Shape;445;g2582016d458_0_93"/>
          <p:cNvSpPr txBox="1"/>
          <p:nvPr/>
        </p:nvSpPr>
        <p:spPr>
          <a:xfrm>
            <a:off x="4615332" y="1115568"/>
            <a:ext cx="4359300" cy="3070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Integrated Educational Content: Integrate educational information seamlessly into normal interactions, providing users with relevant explanations, tooltips, or guided tutorials that enhance their understanding of the platform's features and processes.</a:t>
            </a:r>
            <a:endParaRPr b="0" i="0" sz="1000" u="none" cap="none" strike="noStrike">
              <a:solidFill>
                <a:schemeClr val="dk2"/>
              </a:solidFill>
              <a:latin typeface="IBM Plex Sans"/>
              <a:ea typeface="IBM Plex Sans"/>
              <a:cs typeface="IBM Plex Sans"/>
              <a:sym typeface="IBM Plex Sans"/>
            </a:endParaRPr>
          </a:p>
          <a:p>
            <a:pPr indent="-292100" lvl="0" marL="457200" marR="0" rtl="0" algn="l">
              <a:lnSpc>
                <a:spcPct val="150000"/>
              </a:lnSpc>
              <a:spcBef>
                <a:spcPts val="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Multi-Level Educational Resources: Develop two or more levels of educational content, including blockchain basics and Dapp-specific lingo, to cater to users with varying levels of familiarity. These resources should cover essential concepts, terminologies, and best practices to empower users to make informed decisions.</a:t>
            </a:r>
            <a:r>
              <a:rPr b="0" i="0" lang="en" sz="1000" u="none" cap="none" strike="noStrike">
                <a:solidFill>
                  <a:schemeClr val="dk2"/>
                </a:solidFill>
                <a:highlight>
                  <a:srgbClr val="F7F7F8"/>
                </a:highlight>
                <a:latin typeface="IBM Plex Sans"/>
                <a:ea typeface="IBM Plex Sans"/>
                <a:cs typeface="IBM Plex Sans"/>
                <a:sym typeface="IBM Plex Sans"/>
              </a:rPr>
              <a:t>.</a:t>
            </a:r>
            <a:endParaRPr b="0" i="0" sz="1000" u="none" cap="none" strike="noStrike">
              <a:solidFill>
                <a:schemeClr val="dk2"/>
              </a:solidFill>
              <a:highlight>
                <a:srgbClr val="F7F7F8"/>
              </a:highlight>
              <a:latin typeface="IBM Plex Sans"/>
              <a:ea typeface="IBM Plex Sans"/>
              <a:cs typeface="IBM Plex Sans"/>
              <a:sym typeface="IBM Plex Sans"/>
            </a:endParaRPr>
          </a:p>
          <a:p>
            <a:pPr indent="0" lvl="0" marL="0" marR="0" rtl="0" algn="l">
              <a:lnSpc>
                <a:spcPct val="150000"/>
              </a:lnSpc>
              <a:spcBef>
                <a:spcPts val="1500"/>
              </a:spcBef>
              <a:spcAft>
                <a:spcPts val="1500"/>
              </a:spcAft>
              <a:buClr>
                <a:srgbClr val="000000"/>
              </a:buClr>
              <a:buSzPts val="1000"/>
              <a:buFont typeface="Arial"/>
              <a:buNone/>
            </a:pPr>
            <a:r>
              <a:t/>
            </a:r>
            <a:endParaRPr b="0" i="0" sz="1000" u="none" cap="none" strike="noStrike">
              <a:solidFill>
                <a:srgbClr val="052B53"/>
              </a:solidFill>
              <a:latin typeface="IBM Plex Sans"/>
              <a:ea typeface="IBM Plex Sans"/>
              <a:cs typeface="IBM Plex Sans"/>
              <a:sym typeface="IBM Plex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49" name="Shape 449"/>
        <p:cNvGrpSpPr/>
        <p:nvPr/>
      </p:nvGrpSpPr>
      <p:grpSpPr>
        <a:xfrm>
          <a:off x="0" y="0"/>
          <a:ext cx="0" cy="0"/>
          <a:chOff x="0" y="0"/>
          <a:chExt cx="0" cy="0"/>
        </a:xfrm>
      </p:grpSpPr>
      <p:sp>
        <p:nvSpPr>
          <p:cNvPr id="450" name="Google Shape;450;g25db78d7008_0_116"/>
          <p:cNvSpPr txBox="1"/>
          <p:nvPr/>
        </p:nvSpPr>
        <p:spPr>
          <a:xfrm>
            <a:off x="364875" y="2982925"/>
            <a:ext cx="65613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2000" u="none" cap="none" strike="noStrike">
                <a:solidFill>
                  <a:schemeClr val="lt1"/>
                </a:solidFill>
                <a:latin typeface="Inter"/>
                <a:ea typeface="Inter"/>
                <a:cs typeface="Inter"/>
                <a:sym typeface="Inter"/>
              </a:rPr>
              <a:t>GAS PRICE AND TRANSACTION REVERSAL </a:t>
            </a:r>
            <a:endParaRPr b="1" i="0" sz="2000" u="none" cap="none" strike="noStrike">
              <a:solidFill>
                <a:schemeClr val="lt1"/>
              </a:solidFill>
              <a:latin typeface="Inter"/>
              <a:ea typeface="Inter"/>
              <a:cs typeface="Inter"/>
              <a:sym typeface="Inter"/>
            </a:endParaRPr>
          </a:p>
        </p:txBody>
      </p:sp>
      <p:sp>
        <p:nvSpPr>
          <p:cNvPr id="451" name="Google Shape;451;g25db78d7008_0_116"/>
          <p:cNvSpPr txBox="1"/>
          <p:nvPr/>
        </p:nvSpPr>
        <p:spPr>
          <a:xfrm>
            <a:off x="364875" y="3821125"/>
            <a:ext cx="6486900" cy="861900"/>
          </a:xfrm>
          <a:prstGeom prst="rect">
            <a:avLst/>
          </a:prstGeom>
          <a:noFill/>
          <a:ln>
            <a:noFill/>
          </a:ln>
        </p:spPr>
        <p:txBody>
          <a:bodyPr anchorCtr="0" anchor="b" bIns="91425" lIns="91425" spcFirstLastPara="1" rIns="91425" wrap="square" tIns="91425">
            <a:spAutoFit/>
          </a:bodyPr>
          <a:lstStyle/>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Is what Gas and Gas price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gas prices ranges suggested and time approximations for the upper and lower bounds clarified?</a:t>
            </a:r>
            <a:endParaRPr b="0" i="0" sz="1000" u="none" cap="none" strike="noStrike">
              <a:solidFill>
                <a:schemeClr val="lt1"/>
              </a:solidFill>
              <a:latin typeface="IBM Plex Sans"/>
              <a:ea typeface="IBM Plex Sans"/>
              <a:cs typeface="IBM Plex Sans"/>
              <a:sym typeface="IBM Plex Sans"/>
            </a:endParaRPr>
          </a:p>
          <a:p>
            <a:pPr indent="-298450" lvl="0" marL="457200" marR="0" rtl="0" algn="l">
              <a:lnSpc>
                <a:spcPct val="150000"/>
              </a:lnSpc>
              <a:spcBef>
                <a:spcPts val="0"/>
              </a:spcBef>
              <a:spcAft>
                <a:spcPts val="0"/>
              </a:spcAft>
              <a:buClr>
                <a:schemeClr val="lt1"/>
              </a:buClr>
              <a:buSzPts val="1100"/>
              <a:buFont typeface="IBM Plex Sans"/>
              <a:buChar char="●"/>
            </a:pPr>
            <a:r>
              <a:rPr b="0" i="0" lang="en" sz="1000" u="none" cap="none" strike="noStrike">
                <a:solidFill>
                  <a:schemeClr val="lt1"/>
                </a:solidFill>
                <a:latin typeface="IBM Plex Sans"/>
                <a:ea typeface="IBM Plex Sans"/>
                <a:cs typeface="IBM Plex Sans"/>
                <a:sym typeface="IBM Plex Sans"/>
              </a:rPr>
              <a:t>Are transaction reversals allowed?</a:t>
            </a:r>
            <a:endParaRPr b="0" i="0" sz="1000" u="none" cap="none" strike="noStrike">
              <a:solidFill>
                <a:schemeClr val="lt1"/>
              </a:solidFill>
              <a:latin typeface="IBM Plex Sans"/>
              <a:ea typeface="IBM Plex Sans"/>
              <a:cs typeface="IBM Plex Sans"/>
              <a:sym typeface="IBM Plex Sans"/>
            </a:endParaRPr>
          </a:p>
        </p:txBody>
      </p:sp>
      <p:pic>
        <p:nvPicPr>
          <p:cNvPr id="452" name="Google Shape;452;g25db78d7008_0_116"/>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53" name="Google Shape;453;g25db78d7008_0_116"/>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7" name="Shape 457"/>
        <p:cNvGrpSpPr/>
        <p:nvPr/>
      </p:nvGrpSpPr>
      <p:grpSpPr>
        <a:xfrm>
          <a:off x="0" y="0"/>
          <a:ext cx="0" cy="0"/>
          <a:chOff x="0" y="0"/>
          <a:chExt cx="0" cy="0"/>
        </a:xfrm>
      </p:grpSpPr>
      <p:sp>
        <p:nvSpPr>
          <p:cNvPr id="458" name="Google Shape;458;g258a794ab94_0_40"/>
          <p:cNvSpPr txBox="1"/>
          <p:nvPr/>
        </p:nvSpPr>
        <p:spPr>
          <a:xfrm>
            <a:off x="256032" y="58742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Issue</a:t>
            </a:r>
            <a:r>
              <a:rPr b="1" i="0" lang="en" sz="1200" u="none" cap="none" strike="noStrike">
                <a:solidFill>
                  <a:srgbClr val="FC7753"/>
                </a:solidFill>
                <a:latin typeface="Inter"/>
                <a:ea typeface="Inter"/>
                <a:cs typeface="Inter"/>
                <a:sym typeface="Inter"/>
              </a:rPr>
              <a:t> </a:t>
            </a:r>
            <a:r>
              <a:rPr b="1" i="0" lang="en" sz="1200" u="none" cap="none" strike="noStrike">
                <a:solidFill>
                  <a:srgbClr val="F1C232"/>
                </a:solidFill>
                <a:latin typeface="Inter"/>
                <a:ea typeface="Inter"/>
                <a:cs typeface="Inter"/>
                <a:sym typeface="Inter"/>
              </a:rPr>
              <a:t>(MEDIUM)</a:t>
            </a:r>
            <a:endParaRPr b="1" i="0" sz="1200" u="none" cap="none" strike="noStrike">
              <a:solidFill>
                <a:srgbClr val="F1C232"/>
              </a:solidFill>
              <a:latin typeface="Inter"/>
              <a:ea typeface="Inter"/>
              <a:cs typeface="Inter"/>
              <a:sym typeface="Inter"/>
            </a:endParaRPr>
          </a:p>
        </p:txBody>
      </p:sp>
      <p:sp>
        <p:nvSpPr>
          <p:cNvPr id="459" name="Google Shape;459;g258a794ab94_0_40"/>
          <p:cNvSpPr txBox="1"/>
          <p:nvPr/>
        </p:nvSpPr>
        <p:spPr>
          <a:xfrm>
            <a:off x="256032" y="1118942"/>
            <a:ext cx="4359300" cy="3070800"/>
          </a:xfrm>
          <a:prstGeom prst="rect">
            <a:avLst/>
          </a:prstGeom>
          <a:noFill/>
          <a:ln>
            <a:noFill/>
          </a:ln>
        </p:spPr>
        <p:txBody>
          <a:bodyPr anchorCtr="0" anchor="t" bIns="91425" lIns="91425" spcFirstLastPara="1" rIns="91425" wrap="square" tIns="91425">
            <a:spAutoFit/>
          </a:bodyPr>
          <a:lstStyle/>
          <a:p>
            <a:pPr indent="-292100" lvl="0" marL="457200" marR="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The current platform fails to clarify what Gas and Gas price are, resulting in a deficient user experience. Users are left without clear explanations or relevant information about these terms, leading to confusion and potential obstacles in their interactions with the platform</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Gas Price Ranges and Time Approximations: The platform does not suggest gas price ranges or provide time approximations for the upper and lower bounds. This absence of information makes it challenging for users to estimate transaction costs and plan their interactions accordingly. Clear suggestions and time approximations would help users make informed decisions based on factors like network congestion and gas fees.</a:t>
            </a:r>
            <a:endParaRPr b="0" i="0" sz="1000" u="none" cap="none" strike="noStrike">
              <a:solidFill>
                <a:schemeClr val="dk2"/>
              </a:solidFill>
              <a:latin typeface="IBM Plex Sans"/>
              <a:ea typeface="IBM Plex Sans"/>
              <a:cs typeface="IBM Plex Sans"/>
              <a:sym typeface="IBM Plex Sans"/>
            </a:endParaRPr>
          </a:p>
        </p:txBody>
      </p:sp>
      <p:sp>
        <p:nvSpPr>
          <p:cNvPr id="460" name="Google Shape;460;g258a794ab94_0_40"/>
          <p:cNvSpPr txBox="1"/>
          <p:nvPr/>
        </p:nvSpPr>
        <p:spPr>
          <a:xfrm>
            <a:off x="4777641" y="585216"/>
            <a:ext cx="326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1200" u="none" cap="none" strike="noStrike">
                <a:solidFill>
                  <a:schemeClr val="dk1"/>
                </a:solidFill>
                <a:latin typeface="Inter"/>
                <a:ea typeface="Inter"/>
                <a:cs typeface="Inter"/>
                <a:sym typeface="Inter"/>
              </a:rPr>
              <a:t>Recommendations </a:t>
            </a:r>
            <a:endParaRPr b="1" i="0" sz="1200" u="none" cap="none" strike="noStrike">
              <a:solidFill>
                <a:schemeClr val="dk1"/>
              </a:solidFill>
              <a:latin typeface="Inter"/>
              <a:ea typeface="Inter"/>
              <a:cs typeface="Inter"/>
              <a:sym typeface="Inter"/>
            </a:endParaRPr>
          </a:p>
        </p:txBody>
      </p:sp>
      <p:sp>
        <p:nvSpPr>
          <p:cNvPr id="461" name="Google Shape;461;g258a794ab94_0_40"/>
          <p:cNvSpPr txBox="1"/>
          <p:nvPr/>
        </p:nvSpPr>
        <p:spPr>
          <a:xfrm>
            <a:off x="4615332" y="1115568"/>
            <a:ext cx="4359300" cy="2378100"/>
          </a:xfrm>
          <a:prstGeom prst="rect">
            <a:avLst/>
          </a:prstGeom>
          <a:noFill/>
          <a:ln>
            <a:noFill/>
          </a:ln>
        </p:spPr>
        <p:txBody>
          <a:bodyPr anchorCtr="0" anchor="t" bIns="91425" lIns="91425" spcFirstLastPara="1" rIns="91425" wrap="square" tIns="91425">
            <a:spAutoFit/>
          </a:bodyPr>
          <a:lstStyle/>
          <a:p>
            <a:pPr indent="-292100" lvl="0" marL="457200" rtl="0" algn="l">
              <a:lnSpc>
                <a:spcPct val="150000"/>
              </a:lnSpc>
              <a:spcBef>
                <a:spcPts val="1500"/>
              </a:spcBef>
              <a:spcAft>
                <a:spcPts val="0"/>
              </a:spcAft>
              <a:buClr>
                <a:schemeClr val="dk2"/>
              </a:buClr>
              <a:buSzPts val="1000"/>
              <a:buFont typeface="IBM Plex Sans"/>
              <a:buChar char="●"/>
            </a:pPr>
            <a:r>
              <a:rPr lang="en" sz="1000">
                <a:solidFill>
                  <a:schemeClr val="dk2"/>
                </a:solidFill>
                <a:latin typeface="IBM Plex Sans"/>
                <a:ea typeface="IBM Plex Sans"/>
                <a:cs typeface="IBM Plex Sans"/>
                <a:sym typeface="IBM Plex Sans"/>
              </a:rPr>
              <a:t> Provide a clear and concise explanation of what Gas and Gas price are in the context of the platform. Use user-friendly language and avoid technical jargon to ensure the information is easily understood by all users.</a:t>
            </a:r>
            <a:endParaRPr sz="1000">
              <a:solidFill>
                <a:schemeClr val="dk2"/>
              </a:solidFill>
              <a:latin typeface="IBM Plex Sans"/>
              <a:ea typeface="IBM Plex Sans"/>
              <a:cs typeface="IBM Plex Sans"/>
              <a:sym typeface="IBM Plex Sans"/>
            </a:endParaRPr>
          </a:p>
          <a:p>
            <a:pPr indent="-292100" lvl="0" marL="457200" marR="0" rtl="0" algn="l">
              <a:lnSpc>
                <a:spcPct val="150000"/>
              </a:lnSpc>
              <a:spcBef>
                <a:spcPts val="1500"/>
              </a:spcBef>
              <a:spcAft>
                <a:spcPts val="0"/>
              </a:spcAft>
              <a:buClr>
                <a:schemeClr val="dk2"/>
              </a:buClr>
              <a:buSzPts val="1000"/>
              <a:buFont typeface="IBM Plex Sans"/>
              <a:buChar char="●"/>
            </a:pPr>
            <a:r>
              <a:rPr b="0" i="0" lang="en" sz="1000" u="none" cap="none" strike="noStrike">
                <a:solidFill>
                  <a:schemeClr val="dk2"/>
                </a:solidFill>
                <a:latin typeface="IBM Plex Sans"/>
                <a:ea typeface="IBM Plex Sans"/>
                <a:cs typeface="IBM Plex Sans"/>
                <a:sym typeface="IBM Plex Sans"/>
              </a:rPr>
              <a:t>Gas Price Ranges and Time Estimates: Suggest gas price ranges and provide time approximations for the upper and lower bounds. This information will assist users in estimating transaction costs and better planning their interactions based on network conditions and gas fees.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65" name="Shape 465"/>
        <p:cNvGrpSpPr/>
        <p:nvPr/>
      </p:nvGrpSpPr>
      <p:grpSpPr>
        <a:xfrm>
          <a:off x="0" y="0"/>
          <a:ext cx="0" cy="0"/>
          <a:chOff x="0" y="0"/>
          <a:chExt cx="0" cy="0"/>
        </a:xfrm>
      </p:grpSpPr>
      <p:sp>
        <p:nvSpPr>
          <p:cNvPr id="466" name="Google Shape;466;g25db78d7008_0_131"/>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USABILITY SCORE</a:t>
            </a:r>
            <a:endParaRPr b="1" i="0" sz="3600" u="none" cap="none" strike="noStrike">
              <a:solidFill>
                <a:srgbClr val="FFFFFF"/>
              </a:solidFill>
              <a:latin typeface="Inter"/>
              <a:ea typeface="Inter"/>
              <a:cs typeface="Inter"/>
              <a:sym typeface="Inter"/>
            </a:endParaRPr>
          </a:p>
        </p:txBody>
      </p:sp>
      <p:pic>
        <p:nvPicPr>
          <p:cNvPr id="467" name="Google Shape;467;g25db78d7008_0_131"/>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68" name="Google Shape;468;g25db78d7008_0_131"/>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A1A1A"/>
        </a:solidFill>
      </p:bgPr>
    </p:bg>
    <p:spTree>
      <p:nvGrpSpPr>
        <p:cNvPr id="472" name="Shape 472"/>
        <p:cNvGrpSpPr/>
        <p:nvPr/>
      </p:nvGrpSpPr>
      <p:grpSpPr>
        <a:xfrm>
          <a:off x="0" y="0"/>
          <a:ext cx="0" cy="0"/>
          <a:chOff x="0" y="0"/>
          <a:chExt cx="0" cy="0"/>
        </a:xfrm>
      </p:grpSpPr>
      <p:sp>
        <p:nvSpPr>
          <p:cNvPr id="473" name="Google Shape;473;g25846ef974c_0_4"/>
          <p:cNvSpPr txBox="1"/>
          <p:nvPr/>
        </p:nvSpPr>
        <p:spPr>
          <a:xfrm>
            <a:off x="246888" y="2242273"/>
            <a:ext cx="8520600" cy="4926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2000" u="none" cap="none" strike="noStrike">
                <a:solidFill>
                  <a:schemeClr val="lt1"/>
                </a:solidFill>
                <a:latin typeface="Red Hat Display"/>
                <a:ea typeface="Red Hat Display"/>
                <a:cs typeface="Red Hat Display"/>
                <a:sym typeface="Red Hat Display"/>
              </a:rPr>
              <a:t>USABILITY SCORE</a:t>
            </a:r>
            <a:endParaRPr b="1" i="0" sz="2400" u="none" cap="none" strike="noStrike">
              <a:solidFill>
                <a:schemeClr val="lt1"/>
              </a:solidFill>
              <a:latin typeface="Red Hat Display"/>
              <a:ea typeface="Red Hat Display"/>
              <a:cs typeface="Red Hat Display"/>
              <a:sym typeface="Red Hat Display"/>
            </a:endParaRPr>
          </a:p>
        </p:txBody>
      </p:sp>
      <p:sp>
        <p:nvSpPr>
          <p:cNvPr id="474" name="Google Shape;474;g25846ef974c_0_4"/>
          <p:cNvSpPr txBox="1"/>
          <p:nvPr/>
        </p:nvSpPr>
        <p:spPr>
          <a:xfrm>
            <a:off x="246888" y="2766939"/>
            <a:ext cx="8520600" cy="569400"/>
          </a:xfrm>
          <a:prstGeom prst="rect">
            <a:avLst/>
          </a:prstGeom>
          <a:noFill/>
          <a:ln>
            <a:noFill/>
          </a:ln>
        </p:spPr>
        <p:txBody>
          <a:bodyPr anchorCtr="0" anchor="b" bIns="91425" lIns="91425" spcFirstLastPara="1" rIns="91425" wrap="square" tIns="91425">
            <a:spAutoFit/>
          </a:bodyPr>
          <a:lstStyle/>
          <a:p>
            <a:pPr indent="0" lvl="0" marL="0" marR="0" rtl="0" algn="l">
              <a:lnSpc>
                <a:spcPct val="150000"/>
              </a:lnSpc>
              <a:spcBef>
                <a:spcPts val="150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Ultimately, the usability score is a quantitative or qualitative representation of how usable and effective a product is in meeting user needs and goals. It helps evaluate the success of UX design and identify areas for improvement to enhance the overall user experience.</a:t>
            </a:r>
            <a:endParaRPr b="0" i="0" sz="1000" u="none" cap="none" strike="noStrike">
              <a:solidFill>
                <a:schemeClr val="lt1"/>
              </a:solidFill>
              <a:latin typeface="IBM Plex Sans"/>
              <a:ea typeface="IBM Plex Sans"/>
              <a:cs typeface="IBM Plex Sans"/>
              <a:sym typeface="IBM Plex Sans"/>
            </a:endParaRPr>
          </a:p>
        </p:txBody>
      </p:sp>
      <p:sp>
        <p:nvSpPr>
          <p:cNvPr id="475" name="Google Shape;475;g25846ef974c_0_4"/>
          <p:cNvSpPr txBox="1"/>
          <p:nvPr/>
        </p:nvSpPr>
        <p:spPr>
          <a:xfrm>
            <a:off x="246888" y="273898"/>
            <a:ext cx="8520600" cy="20010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 sz="4800" u="none" cap="none" strike="noStrike">
                <a:solidFill>
                  <a:schemeClr val="lt1"/>
                </a:solidFill>
                <a:latin typeface="Inter"/>
                <a:ea typeface="Inter"/>
                <a:cs typeface="Inter"/>
                <a:sym typeface="Inter"/>
              </a:rPr>
              <a:t>15</a:t>
            </a:r>
            <a:r>
              <a:rPr b="1" lang="en" sz="4800">
                <a:solidFill>
                  <a:schemeClr val="lt1"/>
                </a:solidFill>
                <a:latin typeface="Inter"/>
                <a:ea typeface="Inter"/>
                <a:cs typeface="Inter"/>
                <a:sym typeface="Inter"/>
              </a:rPr>
              <a:t>3</a:t>
            </a:r>
            <a:r>
              <a:rPr b="1" i="0" lang="en" sz="4800" u="none" cap="none" strike="noStrike">
                <a:solidFill>
                  <a:schemeClr val="lt1"/>
                </a:solidFill>
                <a:latin typeface="Inter"/>
                <a:ea typeface="Inter"/>
                <a:cs typeface="Inter"/>
                <a:sym typeface="Inter"/>
              </a:rPr>
              <a:t> </a:t>
            </a:r>
            <a:r>
              <a:rPr b="1" i="0" lang="en" sz="2400" u="none" cap="none" strike="noStrike">
                <a:solidFill>
                  <a:srgbClr val="D9D9D9"/>
                </a:solidFill>
                <a:latin typeface="Inter"/>
                <a:ea typeface="Inter"/>
                <a:cs typeface="Inter"/>
                <a:sym typeface="Inter"/>
              </a:rPr>
              <a:t>/18</a:t>
            </a:r>
            <a:r>
              <a:rPr b="1" lang="en" sz="2400">
                <a:solidFill>
                  <a:srgbClr val="D9D9D9"/>
                </a:solidFill>
                <a:latin typeface="Inter"/>
                <a:ea typeface="Inter"/>
                <a:cs typeface="Inter"/>
                <a:sym typeface="Inter"/>
              </a:rPr>
              <a:t>3</a:t>
            </a:r>
            <a:endParaRPr b="1" i="0" sz="2400" u="none" cap="none" strike="noStrike">
              <a:solidFill>
                <a:srgbClr val="D9D9D9"/>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100"/>
              <a:buFont typeface="Arial"/>
              <a:buNone/>
            </a:pPr>
            <a:r>
              <a:rPr b="1" i="0" lang="en" sz="1800" u="none" cap="none" strike="noStrike">
                <a:solidFill>
                  <a:schemeClr val="lt1"/>
                </a:solidFill>
                <a:latin typeface="Inter"/>
                <a:ea typeface="Inter"/>
                <a:cs typeface="Inter"/>
                <a:sym typeface="Inter"/>
              </a:rPr>
              <a:t>GOOD</a:t>
            </a:r>
            <a:endParaRPr b="1" i="0" sz="1800" u="none" cap="none" strike="noStrike">
              <a:solidFill>
                <a:schemeClr val="lt1"/>
              </a:solidFill>
              <a:latin typeface="Inter"/>
              <a:ea typeface="Inter"/>
              <a:cs typeface="Inter"/>
              <a:sym typeface="Inter"/>
            </a:endParaRPr>
          </a:p>
          <a:p>
            <a:pPr indent="0" lvl="0" marL="0" marR="0" rtl="0" algn="l">
              <a:lnSpc>
                <a:spcPct val="150000"/>
              </a:lnSpc>
              <a:spcBef>
                <a:spcPts val="0"/>
              </a:spcBef>
              <a:spcAft>
                <a:spcPts val="0"/>
              </a:spcAft>
              <a:buClr>
                <a:schemeClr val="dk1"/>
              </a:buClr>
              <a:buSzPts val="1100"/>
              <a:buFont typeface="Arial"/>
              <a:buNone/>
            </a:pPr>
            <a:r>
              <a:t/>
            </a:r>
            <a:endParaRPr b="1" i="0" sz="1800" u="none" cap="none" strike="noStrike">
              <a:solidFill>
                <a:schemeClr val="lt1"/>
              </a:solidFill>
              <a:latin typeface="Poppins"/>
              <a:ea typeface="Poppins"/>
              <a:cs typeface="Poppins"/>
              <a:sym typeface="Poppins"/>
            </a:endParaRPr>
          </a:p>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lt1"/>
                </a:solidFill>
                <a:latin typeface="IBM Plex Sans"/>
                <a:ea typeface="IBM Plex Sans"/>
                <a:cs typeface="IBM Plex Sans"/>
                <a:sym typeface="IBM Plex Sans"/>
              </a:rPr>
              <a:t>Users should be able to use this site or system with relative ease and should be able to complete the vast majority of important tasks.</a:t>
            </a:r>
            <a:endParaRPr b="0" i="0" sz="1000" u="none" cap="none" strike="noStrike">
              <a:solidFill>
                <a:schemeClr val="lt1"/>
              </a:solidFill>
              <a:latin typeface="IBM Plex Sans"/>
              <a:ea typeface="IBM Plex Sans"/>
              <a:cs typeface="IBM Plex Sans"/>
              <a:sym typeface="IBM Plex Sans"/>
            </a:endParaRPr>
          </a:p>
          <a:p>
            <a:pPr indent="0" lvl="0" marL="0" marR="0" rtl="0" algn="l">
              <a:lnSpc>
                <a:spcPct val="150000"/>
              </a:lnSpc>
              <a:spcBef>
                <a:spcPts val="0"/>
              </a:spcBef>
              <a:spcAft>
                <a:spcPts val="0"/>
              </a:spcAft>
              <a:buClr>
                <a:schemeClr val="dk1"/>
              </a:buClr>
              <a:buSzPts val="1100"/>
              <a:buFont typeface="Arial"/>
              <a:buNone/>
            </a:pPr>
            <a:r>
              <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79" name="Shape 479"/>
        <p:cNvGrpSpPr/>
        <p:nvPr/>
      </p:nvGrpSpPr>
      <p:grpSpPr>
        <a:xfrm>
          <a:off x="0" y="0"/>
          <a:ext cx="0" cy="0"/>
          <a:chOff x="0" y="0"/>
          <a:chExt cx="0" cy="0"/>
        </a:xfrm>
      </p:grpSpPr>
      <p:sp>
        <p:nvSpPr>
          <p:cNvPr id="480" name="Google Shape;480;g25db78d7008_0_137"/>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NEXT STEPS</a:t>
            </a:r>
            <a:endParaRPr b="1" i="0" sz="3600" u="none" cap="none" strike="noStrike">
              <a:solidFill>
                <a:srgbClr val="FFFFFF"/>
              </a:solidFill>
              <a:latin typeface="Inter"/>
              <a:ea typeface="Inter"/>
              <a:cs typeface="Inter"/>
              <a:sym typeface="Inter"/>
            </a:endParaRPr>
          </a:p>
        </p:txBody>
      </p:sp>
      <p:pic>
        <p:nvPicPr>
          <p:cNvPr id="481" name="Google Shape;481;g25db78d7008_0_137"/>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82" name="Google Shape;482;g25db78d7008_0_137"/>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6" name="Shape 486"/>
        <p:cNvGrpSpPr/>
        <p:nvPr/>
      </p:nvGrpSpPr>
      <p:grpSpPr>
        <a:xfrm>
          <a:off x="0" y="0"/>
          <a:ext cx="0" cy="0"/>
          <a:chOff x="0" y="0"/>
          <a:chExt cx="0" cy="0"/>
        </a:xfrm>
      </p:grpSpPr>
      <p:sp>
        <p:nvSpPr>
          <p:cNvPr id="487" name="Google Shape;487;g256c901fe12_2_251"/>
          <p:cNvSpPr txBox="1"/>
          <p:nvPr/>
        </p:nvSpPr>
        <p:spPr>
          <a:xfrm>
            <a:off x="256032" y="585216"/>
            <a:ext cx="3694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Inter"/>
                <a:ea typeface="Inter"/>
                <a:cs typeface="Inter"/>
                <a:sym typeface="Inter"/>
              </a:rPr>
              <a:t>NEXT STEPS</a:t>
            </a:r>
            <a:endParaRPr b="1" i="0" sz="2000" u="none" cap="none" strike="noStrike">
              <a:solidFill>
                <a:schemeClr val="dk1"/>
              </a:solidFill>
              <a:latin typeface="Inter"/>
              <a:ea typeface="Inter"/>
              <a:cs typeface="Inter"/>
              <a:sym typeface="Inter"/>
            </a:endParaRPr>
          </a:p>
        </p:txBody>
      </p:sp>
      <p:sp>
        <p:nvSpPr>
          <p:cNvPr id="488" name="Google Shape;488;g256c901fe12_2_251"/>
          <p:cNvSpPr txBox="1"/>
          <p:nvPr/>
        </p:nvSpPr>
        <p:spPr>
          <a:xfrm>
            <a:off x="256032" y="1115568"/>
            <a:ext cx="6404700" cy="4311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dk1"/>
                </a:solidFill>
                <a:latin typeface="Inter"/>
                <a:ea typeface="Inter"/>
                <a:cs typeface="Inter"/>
                <a:sym typeface="Inter"/>
              </a:rPr>
              <a:t>Suggestions to improve the  </a:t>
            </a:r>
            <a:r>
              <a:rPr b="1" lang="en" sz="1600">
                <a:solidFill>
                  <a:schemeClr val="dk1"/>
                </a:solidFill>
                <a:latin typeface="Inter"/>
                <a:ea typeface="Inter"/>
                <a:cs typeface="Inter"/>
                <a:sym typeface="Inter"/>
              </a:rPr>
              <a:t>Umbria </a:t>
            </a:r>
            <a:r>
              <a:rPr b="1" i="0" lang="en" sz="1600" u="none" cap="none" strike="noStrike">
                <a:solidFill>
                  <a:schemeClr val="dk1"/>
                </a:solidFill>
                <a:latin typeface="Inter"/>
                <a:ea typeface="Inter"/>
                <a:cs typeface="Inter"/>
                <a:sym typeface="Inter"/>
              </a:rPr>
              <a:t>experience</a:t>
            </a:r>
            <a:endParaRPr b="1" i="0" sz="1600" u="none" cap="none" strike="noStrike">
              <a:solidFill>
                <a:schemeClr val="dk1"/>
              </a:solidFill>
              <a:latin typeface="Inter"/>
              <a:ea typeface="Inter"/>
              <a:cs typeface="Inter"/>
              <a:sym typeface="Inter"/>
            </a:endParaRPr>
          </a:p>
        </p:txBody>
      </p:sp>
      <p:sp>
        <p:nvSpPr>
          <p:cNvPr id="489" name="Google Shape;489;g256c901fe12_2_251"/>
          <p:cNvSpPr txBox="1"/>
          <p:nvPr/>
        </p:nvSpPr>
        <p:spPr>
          <a:xfrm>
            <a:off x="256032" y="1526425"/>
            <a:ext cx="2089500" cy="2436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Inter"/>
                <a:ea typeface="Inter"/>
                <a:cs typeface="Inter"/>
                <a:sym typeface="Inter"/>
              </a:rPr>
              <a:t>#1</a:t>
            </a:r>
            <a:endParaRPr b="1" i="0" sz="110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rgbClr val="000000"/>
              </a:buClr>
              <a:buSzPts val="1100"/>
              <a:buFont typeface="Arial"/>
              <a:buNone/>
            </a:pPr>
            <a:r>
              <a:t/>
            </a:r>
            <a:endParaRPr b="1" i="0" sz="11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rPr b="1" i="0" lang="en" sz="1200" u="none" cap="none" strike="noStrike">
                <a:solidFill>
                  <a:schemeClr val="dk1"/>
                </a:solidFill>
                <a:latin typeface="Inter"/>
                <a:ea typeface="Inter"/>
                <a:cs typeface="Inter"/>
                <a:sym typeface="Inter"/>
              </a:rPr>
              <a:t>Incorporate Newbies in Product Roadmap - </a:t>
            </a:r>
            <a:endParaRPr b="1" i="0" sz="12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rPr b="0" i="0" lang="en" sz="1000" u="none" cap="none" strike="noStrike">
                <a:solidFill>
                  <a:schemeClr val="dk2"/>
                </a:solidFill>
                <a:latin typeface="IBM Plex Sans"/>
                <a:ea typeface="IBM Plex Sans"/>
                <a:cs typeface="IBM Plex Sans"/>
                <a:sym typeface="IBM Plex Sans"/>
              </a:rPr>
              <a:t>Switch from focusing on product development for just veteran users of the blockchain and involve newbie users in developing a user-centric product. </a:t>
            </a:r>
            <a:endParaRPr b="1" i="0" sz="1000" u="none" cap="none" strike="noStrike">
              <a:solidFill>
                <a:schemeClr val="dk2"/>
              </a:solidFill>
              <a:latin typeface="Open Sans ExtraBold"/>
              <a:ea typeface="Open Sans ExtraBold"/>
              <a:cs typeface="Open Sans ExtraBold"/>
              <a:sym typeface="Open Sans ExtraBold"/>
            </a:endParaRPr>
          </a:p>
        </p:txBody>
      </p:sp>
      <p:sp>
        <p:nvSpPr>
          <p:cNvPr id="490" name="Google Shape;490;g256c901fe12_2_251"/>
          <p:cNvSpPr txBox="1"/>
          <p:nvPr/>
        </p:nvSpPr>
        <p:spPr>
          <a:xfrm>
            <a:off x="3536394" y="1526425"/>
            <a:ext cx="2165400" cy="1467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Inter"/>
                <a:ea typeface="Inter"/>
                <a:cs typeface="Inter"/>
                <a:sym typeface="Inter"/>
              </a:rPr>
              <a:t>#2</a:t>
            </a:r>
            <a:endParaRPr b="1" i="0" sz="1100" u="none" cap="none" strike="noStrike">
              <a:solidFill>
                <a:schemeClr val="dk1"/>
              </a:solidFill>
              <a:latin typeface="Inter"/>
              <a:ea typeface="Inter"/>
              <a:cs typeface="Inter"/>
              <a:sym typeface="Inter"/>
            </a:endParaRPr>
          </a:p>
          <a:p>
            <a:pPr indent="0" lvl="0" marL="0" marR="0" rtl="0" algn="l">
              <a:lnSpc>
                <a:spcPct val="115000"/>
              </a:lnSpc>
              <a:spcBef>
                <a:spcPts val="0"/>
              </a:spcBef>
              <a:spcAft>
                <a:spcPts val="0"/>
              </a:spcAft>
              <a:buClr>
                <a:srgbClr val="000000"/>
              </a:buClr>
              <a:buSzPts val="1100"/>
              <a:buFont typeface="Arial"/>
              <a:buNone/>
            </a:pPr>
            <a:r>
              <a:t/>
            </a:r>
            <a:endParaRPr b="1" i="0" sz="11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rPr b="1" i="0" lang="en" sz="1200" u="none" cap="none" strike="noStrike">
                <a:solidFill>
                  <a:schemeClr val="dk1"/>
                </a:solidFill>
                <a:latin typeface="Inter"/>
                <a:ea typeface="Inter"/>
                <a:cs typeface="Inter"/>
                <a:sym typeface="Inter"/>
              </a:rPr>
              <a:t>Implement Findings - </a:t>
            </a:r>
            <a:endParaRPr b="1" i="0" sz="1200" u="none" cap="none" strike="noStrike">
              <a:solidFill>
                <a:schemeClr val="dk1"/>
              </a:solidFill>
              <a:latin typeface="Inter"/>
              <a:ea typeface="Inter"/>
              <a:cs typeface="Inter"/>
              <a:sym typeface="Inter"/>
            </a:endParaRPr>
          </a:p>
          <a:p>
            <a:pPr indent="0" lvl="0" marL="0" marR="0" rtl="0" algn="l">
              <a:lnSpc>
                <a:spcPct val="150000"/>
              </a:lnSpc>
              <a:spcBef>
                <a:spcPts val="0"/>
              </a:spcBef>
              <a:spcAft>
                <a:spcPts val="0"/>
              </a:spcAft>
              <a:buClr>
                <a:srgbClr val="000000"/>
              </a:buClr>
              <a:buSzPts val="1200"/>
              <a:buFont typeface="Arial"/>
              <a:buNone/>
            </a:pPr>
            <a:r>
              <a:rPr b="0" i="0" lang="en" sz="1000" u="none" cap="none" strike="noStrike">
                <a:solidFill>
                  <a:schemeClr val="dk2"/>
                </a:solidFill>
                <a:latin typeface="IBM Plex Sans"/>
                <a:ea typeface="IBM Plex Sans"/>
                <a:cs typeface="IBM Plex Sans"/>
                <a:sym typeface="IBM Plex Sans"/>
              </a:rPr>
              <a:t>follow up the  Implementation of the Research Findings on live platform.</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494" name="Shape 494"/>
        <p:cNvGrpSpPr/>
        <p:nvPr/>
      </p:nvGrpSpPr>
      <p:grpSpPr>
        <a:xfrm>
          <a:off x="0" y="0"/>
          <a:ext cx="0" cy="0"/>
          <a:chOff x="0" y="0"/>
          <a:chExt cx="0" cy="0"/>
        </a:xfrm>
      </p:grpSpPr>
      <p:sp>
        <p:nvSpPr>
          <p:cNvPr id="495" name="Google Shape;495;g23a11f75f95_0_340"/>
          <p:cNvSpPr txBox="1"/>
          <p:nvPr/>
        </p:nvSpPr>
        <p:spPr>
          <a:xfrm>
            <a:off x="274650" y="3791525"/>
            <a:ext cx="4447800" cy="838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 sz="3600" u="none" cap="none" strike="noStrike">
                <a:solidFill>
                  <a:schemeClr val="lt1"/>
                </a:solidFill>
                <a:latin typeface="Inter"/>
                <a:ea typeface="Inter"/>
                <a:cs typeface="Inter"/>
                <a:sym typeface="Inter"/>
              </a:rPr>
              <a:t>RESOURCES</a:t>
            </a:r>
            <a:endParaRPr b="1" i="0" sz="3600" u="none" cap="none" strike="noStrike">
              <a:solidFill>
                <a:srgbClr val="FFFFFF"/>
              </a:solidFill>
              <a:latin typeface="Inter"/>
              <a:ea typeface="Inter"/>
              <a:cs typeface="Inter"/>
              <a:sym typeface="Inter"/>
            </a:endParaRPr>
          </a:p>
        </p:txBody>
      </p:sp>
      <p:pic>
        <p:nvPicPr>
          <p:cNvPr id="496" name="Google Shape;496;g23a11f75f95_0_340"/>
          <p:cNvPicPr preferRelativeResize="0"/>
          <p:nvPr/>
        </p:nvPicPr>
        <p:blipFill rotWithShape="1">
          <a:blip r:embed="rId3">
            <a:alphaModFix/>
          </a:blip>
          <a:srcRect b="0" l="49217" r="-4" t="0"/>
          <a:stretch/>
        </p:blipFill>
        <p:spPr>
          <a:xfrm>
            <a:off x="7261399" y="0"/>
            <a:ext cx="1882601" cy="5143501"/>
          </a:xfrm>
          <a:prstGeom prst="rect">
            <a:avLst/>
          </a:prstGeom>
          <a:noFill/>
          <a:ln>
            <a:noFill/>
          </a:ln>
        </p:spPr>
      </p:pic>
      <p:sp>
        <p:nvSpPr>
          <p:cNvPr id="497" name="Google Shape;497;g23a11f75f95_0_340"/>
          <p:cNvSpPr txBox="1"/>
          <p:nvPr/>
        </p:nvSpPr>
        <p:spPr>
          <a:xfrm>
            <a:off x="364875" y="500750"/>
            <a:ext cx="12927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1" lang="en" sz="1000">
                <a:solidFill>
                  <a:srgbClr val="B78CF8"/>
                </a:solidFill>
                <a:latin typeface="IBM Plex Sans"/>
                <a:ea typeface="IBM Plex Sans"/>
                <a:cs typeface="IBM Plex Sans"/>
                <a:sym typeface="IBM Plex Sans"/>
              </a:rPr>
              <a:t>UMBRIA</a:t>
            </a:r>
            <a:endParaRPr b="1" i="0" sz="1000" u="none" cap="none" strike="noStrike">
              <a:solidFill>
                <a:srgbClr val="B78CF8"/>
              </a:solidFill>
              <a:latin typeface="IBM Plex Sans"/>
              <a:ea typeface="IBM Plex Sans"/>
              <a:cs typeface="IBM Plex Sans"/>
              <a:sym typeface="IBM Plex Sans"/>
            </a:endParaRPr>
          </a:p>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lt1"/>
                </a:solidFill>
                <a:latin typeface="IBM Plex Sans"/>
                <a:ea typeface="IBM Plex Sans"/>
                <a:cs typeface="IBM Plex Sans"/>
                <a:sym typeface="IBM Plex Sans"/>
              </a:rPr>
              <a:t>UX AUDIT REPORT</a:t>
            </a:r>
            <a:endParaRPr b="0" i="0" sz="1000" u="none" cap="none" strike="noStrike">
              <a:solidFill>
                <a:schemeClr val="lt1"/>
              </a:solidFill>
              <a:latin typeface="IBM Plex Sans"/>
              <a:ea typeface="IBM Plex Sans"/>
              <a:cs typeface="IBM Plex Sans"/>
              <a:sym typeface="IBM Plex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1" name="Shape 501"/>
        <p:cNvGrpSpPr/>
        <p:nvPr/>
      </p:nvGrpSpPr>
      <p:grpSpPr>
        <a:xfrm>
          <a:off x="0" y="0"/>
          <a:ext cx="0" cy="0"/>
          <a:chOff x="0" y="0"/>
          <a:chExt cx="0" cy="0"/>
        </a:xfrm>
      </p:grpSpPr>
      <p:sp>
        <p:nvSpPr>
          <p:cNvPr id="502" name="Google Shape;502;g23a11f75f95_0_346"/>
          <p:cNvSpPr txBox="1"/>
          <p:nvPr/>
        </p:nvSpPr>
        <p:spPr>
          <a:xfrm>
            <a:off x="256032" y="1674943"/>
            <a:ext cx="7704000" cy="1262100"/>
          </a:xfrm>
          <a:prstGeom prst="rect">
            <a:avLst/>
          </a:prstGeom>
          <a:noFill/>
          <a:ln>
            <a:noFill/>
          </a:ln>
        </p:spPr>
        <p:txBody>
          <a:bodyPr anchorCtr="0" anchor="t" bIns="91425" lIns="91425" spcFirstLastPara="1" rIns="91425" wrap="square" tIns="91425">
            <a:spAutoFit/>
          </a:bodyPr>
          <a:lstStyle/>
          <a:p>
            <a:pPr indent="-215900" lvl="0" marL="241300" marR="0" rtl="0" algn="l">
              <a:lnSpc>
                <a:spcPct val="200000"/>
              </a:lnSpc>
              <a:spcBef>
                <a:spcPts val="1000"/>
              </a:spcBef>
              <a:spcAft>
                <a:spcPts val="0"/>
              </a:spcAft>
              <a:buClr>
                <a:srgbClr val="052B53"/>
              </a:buClr>
              <a:buSzPts val="1400"/>
              <a:buFont typeface="IBM Plex Sans"/>
              <a:buChar char="●"/>
            </a:pPr>
            <a:r>
              <a:rPr b="0" i="0" lang="en" sz="1400" u="sng" cap="none" strike="noStrike">
                <a:solidFill>
                  <a:srgbClr val="052B53"/>
                </a:solidFill>
                <a:latin typeface="IBM Plex Sans"/>
                <a:ea typeface="IBM Plex Sans"/>
                <a:cs typeface="IBM Plex Sans"/>
                <a:sym typeface="IBM Plex Sans"/>
                <a:hlinkClick r:id="rId3">
                  <a:extLst>
                    <a:ext uri="{A12FA001-AC4F-418D-AE19-62706E023703}">
                      <ahyp:hlinkClr val="tx"/>
                    </a:ext>
                  </a:extLst>
                </a:hlinkClick>
              </a:rPr>
              <a:t>Expert Review Based On web Usability Guidelines Spreadsheet report</a:t>
            </a:r>
            <a:endParaRPr b="0" i="0" sz="1400" u="none" cap="none" strike="noStrike">
              <a:solidFill>
                <a:srgbClr val="052B53"/>
              </a:solidFill>
              <a:latin typeface="IBM Plex Sans"/>
              <a:ea typeface="IBM Plex Sans"/>
              <a:cs typeface="IBM Plex Sans"/>
              <a:sym typeface="IBM Plex Sans"/>
            </a:endParaRPr>
          </a:p>
          <a:p>
            <a:pPr indent="-215900" lvl="0" marL="241300" marR="0" rtl="0" algn="l">
              <a:lnSpc>
                <a:spcPct val="200000"/>
              </a:lnSpc>
              <a:spcBef>
                <a:spcPts val="0"/>
              </a:spcBef>
              <a:spcAft>
                <a:spcPts val="0"/>
              </a:spcAft>
              <a:buClr>
                <a:srgbClr val="052B53"/>
              </a:buClr>
              <a:buSzPts val="1400"/>
              <a:buFont typeface="IBM Plex Sans"/>
              <a:buChar char="●"/>
            </a:pPr>
            <a:r>
              <a:rPr b="0" i="0" lang="en" sz="1400" u="sng" cap="none" strike="noStrike">
                <a:solidFill>
                  <a:srgbClr val="052B53"/>
                </a:solidFill>
                <a:latin typeface="IBM Plex Sans"/>
                <a:ea typeface="IBM Plex Sans"/>
                <a:cs typeface="IBM Plex Sans"/>
                <a:sym typeface="IBM Plex Sans"/>
                <a:hlinkClick r:id="rId4">
                  <a:extLst>
                    <a:ext uri="{A12FA001-AC4F-418D-AE19-62706E023703}">
                      <ahyp:hlinkClr val="tx"/>
                    </a:ext>
                  </a:extLst>
                </a:hlinkClick>
              </a:rPr>
              <a:t>Expert review based on Web3 UX Principles by Beltran Spreadsheet report</a:t>
            </a:r>
            <a:endParaRPr b="0" i="0" sz="1400" u="none" cap="none" strike="noStrike">
              <a:solidFill>
                <a:srgbClr val="052B53"/>
              </a:solidFill>
              <a:latin typeface="IBM Plex Sans"/>
              <a:ea typeface="IBM Plex Sans"/>
              <a:cs typeface="IBM Plex Sans"/>
              <a:sym typeface="IBM Plex Sans"/>
            </a:endParaRPr>
          </a:p>
          <a:p>
            <a:pPr indent="-215900" lvl="0" marL="241300" marR="0" rtl="0" algn="l">
              <a:lnSpc>
                <a:spcPct val="200000"/>
              </a:lnSpc>
              <a:spcBef>
                <a:spcPts val="0"/>
              </a:spcBef>
              <a:spcAft>
                <a:spcPts val="0"/>
              </a:spcAft>
              <a:buClr>
                <a:srgbClr val="052B53"/>
              </a:buClr>
              <a:buSzPts val="1400"/>
              <a:buFont typeface="IBM Plex Sans"/>
              <a:buChar char="●"/>
            </a:pPr>
            <a:r>
              <a:rPr b="0" i="0" lang="en" sz="1400" u="sng" cap="none" strike="noStrike">
                <a:solidFill>
                  <a:srgbClr val="052B53"/>
                </a:solidFill>
                <a:latin typeface="IBM Plex Sans"/>
                <a:ea typeface="IBM Plex Sans"/>
                <a:cs typeface="IBM Plex Sans"/>
                <a:sym typeface="IBM Plex Sans"/>
                <a:hlinkClick r:id="rId5">
                  <a:extLst>
                    <a:ext uri="{A12FA001-AC4F-418D-AE19-62706E023703}">
                      <ahyp:hlinkClr val="tx"/>
                    </a:ext>
                  </a:extLst>
                </a:hlinkClick>
              </a:rPr>
              <a:t>Expert review collation and usability score report on Airtable spreadsheet Report</a:t>
            </a:r>
            <a:endParaRPr b="0" i="0" sz="1400" u="none" cap="none" strike="noStrike">
              <a:solidFill>
                <a:srgbClr val="052B53"/>
              </a:solidFill>
              <a:latin typeface="IBM Plex Sans"/>
              <a:ea typeface="IBM Plex Sans"/>
              <a:cs typeface="IBM Plex Sans"/>
              <a:sym typeface="IBM Plex Sans"/>
            </a:endParaRPr>
          </a:p>
        </p:txBody>
      </p:sp>
      <p:sp>
        <p:nvSpPr>
          <p:cNvPr id="503" name="Google Shape;503;g23a11f75f95_0_346"/>
          <p:cNvSpPr txBox="1"/>
          <p:nvPr/>
        </p:nvSpPr>
        <p:spPr>
          <a:xfrm>
            <a:off x="256025" y="585216"/>
            <a:ext cx="82575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Inter"/>
                <a:ea typeface="Inter"/>
                <a:cs typeface="Inter"/>
                <a:sym typeface="Inter"/>
              </a:rPr>
              <a:t>SOURCES </a:t>
            </a:r>
            <a:endParaRPr b="1" i="0" sz="1000" u="none" cap="none" strike="noStrike">
              <a:solidFill>
                <a:srgbClr val="000000"/>
              </a:solidFill>
              <a:latin typeface="IBM Plex Sans"/>
              <a:ea typeface="IBM Plex Sans"/>
              <a:cs typeface="IBM Plex Sans"/>
              <a:sym typeface="IBM Plex Sans"/>
            </a:endParaRPr>
          </a:p>
        </p:txBody>
      </p:sp>
      <p:sp>
        <p:nvSpPr>
          <p:cNvPr id="504" name="Google Shape;504;g23a11f75f95_0_346"/>
          <p:cNvSpPr txBox="1"/>
          <p:nvPr/>
        </p:nvSpPr>
        <p:spPr>
          <a:xfrm>
            <a:off x="256032" y="1077825"/>
            <a:ext cx="8473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595959"/>
                </a:solidFill>
                <a:latin typeface="IBM Plex Sans"/>
                <a:ea typeface="IBM Plex Sans"/>
                <a:cs typeface="IBM Plex Sans"/>
                <a:sym typeface="IBM Plex Sans"/>
              </a:rPr>
              <a:t>Explore attached Unabridged UX audit detailed  findings on </a:t>
            </a:r>
            <a:r>
              <a:rPr lang="en">
                <a:solidFill>
                  <a:srgbClr val="595959"/>
                </a:solidFill>
                <a:latin typeface="IBM Plex Sans"/>
                <a:ea typeface="IBM Plex Sans"/>
                <a:cs typeface="IBM Plex Sans"/>
                <a:sym typeface="IBM Plex Sans"/>
              </a:rPr>
              <a:t>Umbria</a:t>
            </a:r>
            <a:endParaRPr b="0" i="0" sz="1400" u="none" cap="none" strike="noStrike">
              <a:solidFill>
                <a:srgbClr val="595959"/>
              </a:solidFill>
              <a:latin typeface="IBM Plex Sans"/>
              <a:ea typeface="IBM Plex Sans"/>
              <a:cs typeface="IBM Plex Sans"/>
              <a:sym typeface="IBM Plex Sans"/>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61718"/>
        </a:solidFill>
      </p:bgPr>
    </p:bg>
    <p:spTree>
      <p:nvGrpSpPr>
        <p:cNvPr id="508" name="Shape 508"/>
        <p:cNvGrpSpPr/>
        <p:nvPr/>
      </p:nvGrpSpPr>
      <p:grpSpPr>
        <a:xfrm>
          <a:off x="0" y="0"/>
          <a:ext cx="0" cy="0"/>
          <a:chOff x="0" y="0"/>
          <a:chExt cx="0" cy="0"/>
        </a:xfrm>
      </p:grpSpPr>
      <p:pic>
        <p:nvPicPr>
          <p:cNvPr id="509" name="Google Shape;509;g25db78d7008_0_146"/>
          <p:cNvPicPr preferRelativeResize="0"/>
          <p:nvPr/>
        </p:nvPicPr>
        <p:blipFill rotWithShape="1">
          <a:blip r:embed="rId3">
            <a:alphaModFix/>
          </a:blip>
          <a:srcRect b="0" l="0" r="0" t="0"/>
          <a:stretch/>
        </p:blipFill>
        <p:spPr>
          <a:xfrm>
            <a:off x="4077961" y="1696976"/>
            <a:ext cx="988075" cy="449625"/>
          </a:xfrm>
          <a:prstGeom prst="rect">
            <a:avLst/>
          </a:prstGeom>
          <a:noFill/>
          <a:ln>
            <a:noFill/>
          </a:ln>
        </p:spPr>
      </p:pic>
      <p:sp>
        <p:nvSpPr>
          <p:cNvPr id="510" name="Google Shape;510;g25db78d7008_0_146"/>
          <p:cNvSpPr txBox="1"/>
          <p:nvPr/>
        </p:nvSpPr>
        <p:spPr>
          <a:xfrm>
            <a:off x="3581700" y="2447600"/>
            <a:ext cx="1980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B78CF8"/>
                </a:solidFill>
                <a:uFill>
                  <a:noFill/>
                </a:uFill>
                <a:latin typeface="Inter Light"/>
                <a:ea typeface="Inter Light"/>
                <a:cs typeface="Inter Light"/>
                <a:sym typeface="Inter Light"/>
                <a:hlinkClick r:id="rId4">
                  <a:extLst>
                    <a:ext uri="{A12FA001-AC4F-418D-AE19-62706E023703}">
                      <ahyp:hlinkClr val="tx"/>
                    </a:ext>
                  </a:extLst>
                </a:hlinkClick>
              </a:rPr>
              <a:t>www.generalmagic.io</a:t>
            </a:r>
            <a:endParaRPr b="0" i="0" sz="1400" u="none" cap="none" strike="noStrike">
              <a:solidFill>
                <a:srgbClr val="B78CF8"/>
              </a:solidFill>
              <a:latin typeface="Inter Light"/>
              <a:ea typeface="Inter Light"/>
              <a:cs typeface="Inter Light"/>
              <a:sym typeface="Inter Light"/>
            </a:endParaRPr>
          </a:p>
        </p:txBody>
      </p:sp>
      <p:pic>
        <p:nvPicPr>
          <p:cNvPr id="511" name="Google Shape;511;g25db78d7008_0_146">
            <a:hlinkClick r:id="rId5"/>
          </p:cNvPr>
          <p:cNvPicPr preferRelativeResize="0"/>
          <p:nvPr/>
        </p:nvPicPr>
        <p:blipFill rotWithShape="1">
          <a:blip r:embed="rId6">
            <a:alphaModFix/>
          </a:blip>
          <a:srcRect b="0" l="0" r="0" t="0"/>
          <a:stretch/>
        </p:blipFill>
        <p:spPr>
          <a:xfrm>
            <a:off x="4252388" y="3148800"/>
            <a:ext cx="284100" cy="284100"/>
          </a:xfrm>
          <a:prstGeom prst="rect">
            <a:avLst/>
          </a:prstGeom>
          <a:noFill/>
          <a:ln>
            <a:noFill/>
          </a:ln>
        </p:spPr>
      </p:pic>
      <p:pic>
        <p:nvPicPr>
          <p:cNvPr id="512" name="Google Shape;512;g25db78d7008_0_146"/>
          <p:cNvPicPr preferRelativeResize="0"/>
          <p:nvPr/>
        </p:nvPicPr>
        <p:blipFill rotWithShape="1">
          <a:blip r:embed="rId7">
            <a:alphaModFix/>
          </a:blip>
          <a:srcRect b="0" l="0" r="0" t="0"/>
          <a:stretch/>
        </p:blipFill>
        <p:spPr>
          <a:xfrm>
            <a:off x="4607512" y="3148800"/>
            <a:ext cx="284100" cy="284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7" name="Shape 107"/>
        <p:cNvGrpSpPr/>
        <p:nvPr/>
      </p:nvGrpSpPr>
      <p:grpSpPr>
        <a:xfrm>
          <a:off x="0" y="0"/>
          <a:ext cx="0" cy="0"/>
          <a:chOff x="0" y="0"/>
          <a:chExt cx="0" cy="0"/>
        </a:xfrm>
      </p:grpSpPr>
      <p:graphicFrame>
        <p:nvGraphicFramePr>
          <p:cNvPr id="108" name="Google Shape;108;g23a11f75f95_0_257"/>
          <p:cNvGraphicFramePr/>
          <p:nvPr/>
        </p:nvGraphicFramePr>
        <p:xfrm>
          <a:off x="256032" y="585216"/>
          <a:ext cx="3000000" cy="3000000"/>
        </p:xfrm>
        <a:graphic>
          <a:graphicData uri="http://schemas.openxmlformats.org/drawingml/2006/table">
            <a:tbl>
              <a:tblPr>
                <a:noFill/>
                <a:tableStyleId>{CA2FB0D4-5913-4514-BB32-0869420F17B3}</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Writing and content quality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6</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94</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Page layout and visual design:</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9</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a:t>
                      </a:r>
                      <a:r>
                        <a:rPr lang="en" sz="1000">
                          <a:solidFill>
                            <a:schemeClr val="dk2"/>
                          </a:solidFill>
                          <a:latin typeface="IBM Plex Sans"/>
                          <a:ea typeface="IBM Plex Sans"/>
                          <a:cs typeface="IBM Plex Sans"/>
                          <a:sym typeface="IBM Plex Sans"/>
                        </a:rPr>
                        <a:t>7</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Search usability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         </a:t>
                      </a: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                </a:t>
                      </a:r>
                      <a:r>
                        <a:rPr lang="en" sz="1000">
                          <a:solidFill>
                            <a:schemeClr val="dk2"/>
                          </a:solidFill>
                          <a:latin typeface="IBM Plex Sans"/>
                          <a:ea typeface="IBM Plex Sans"/>
                          <a:cs typeface="IBM Plex Sans"/>
                          <a:sym typeface="IBM Plex Sans"/>
                        </a:rPr>
                        <a:t>16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Help, feedback and error tolerance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21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87%</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Medium"/>
                          <a:ea typeface="IBM Plex Sans Medium"/>
                          <a:cs typeface="IBM Plex Sans Medium"/>
                          <a:sym typeface="IBM Plex Sans Medium"/>
                        </a:rPr>
                        <a:t>Total </a:t>
                      </a:r>
                      <a:endParaRPr sz="1000" u="none" cap="none" strike="noStrike">
                        <a:solidFill>
                          <a:schemeClr val="dk2"/>
                        </a:solidFill>
                        <a:latin typeface="IBM Plex Sans Medium"/>
                        <a:ea typeface="IBM Plex Sans Medium"/>
                        <a:cs typeface="IBM Plex Sans Medium"/>
                        <a:sym typeface="IBM Plex Sans Medium"/>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133 Criteria</a:t>
                      </a:r>
                      <a:endParaRPr sz="1000" u="none" cap="none" strike="noStrike">
                        <a:solidFill>
                          <a:schemeClr val="dk2"/>
                        </a:solidFill>
                        <a:latin typeface="Albert Sans"/>
                        <a:ea typeface="Albert Sans"/>
                        <a:cs typeface="Albert Sans"/>
                        <a:sym typeface="Albert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8</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91</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2" name="Shape 112"/>
        <p:cNvGrpSpPr/>
        <p:nvPr/>
      </p:nvGrpSpPr>
      <p:grpSpPr>
        <a:xfrm>
          <a:off x="0" y="0"/>
          <a:ext cx="0" cy="0"/>
          <a:chOff x="0" y="0"/>
          <a:chExt cx="0" cy="0"/>
        </a:xfrm>
      </p:grpSpPr>
      <p:sp>
        <p:nvSpPr>
          <p:cNvPr id="113" name="Google Shape;113;g23a11f75f95_0_262"/>
          <p:cNvSpPr txBox="1"/>
          <p:nvPr>
            <p:ph idx="4294967295" type="title"/>
          </p:nvPr>
        </p:nvSpPr>
        <p:spPr>
          <a:xfrm>
            <a:off x="256024" y="585216"/>
            <a:ext cx="8257500" cy="677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REVIEW BASED ON WEB3 UX PRINCIPLES </a:t>
            </a:r>
            <a:endParaRPr b="1" sz="2000">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rPr lang="en" sz="1200">
                <a:latin typeface="Inter"/>
                <a:ea typeface="Inter"/>
                <a:cs typeface="Inter"/>
                <a:sym typeface="Inter"/>
              </a:rPr>
              <a:t>By Beltran</a:t>
            </a:r>
            <a:endParaRPr sz="1200">
              <a:latin typeface="Inter"/>
              <a:ea typeface="Inter"/>
              <a:cs typeface="Inter"/>
              <a:sym typeface="Inter"/>
            </a:endParaRPr>
          </a:p>
        </p:txBody>
      </p:sp>
      <p:graphicFrame>
        <p:nvGraphicFramePr>
          <p:cNvPr id="114" name="Google Shape;114;g23a11f75f95_0_262"/>
          <p:cNvGraphicFramePr/>
          <p:nvPr/>
        </p:nvGraphicFramePr>
        <p:xfrm>
          <a:off x="256032" y="1597800"/>
          <a:ext cx="3000000" cy="3000000"/>
        </p:xfrm>
        <a:graphic>
          <a:graphicData uri="http://schemas.openxmlformats.org/drawingml/2006/table">
            <a:tbl>
              <a:tblPr>
                <a:noFill/>
                <a:tableStyleId>{CA2FB0D4-5913-4514-BB32-0869420F17B3}</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UX PRINCIPLES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COMPLIES</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DOESN’T COMPLY</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2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Data provenance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33</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Transactions</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6</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8</a:t>
                      </a:r>
                      <a:r>
                        <a:rPr lang="en" sz="1000">
                          <a:solidFill>
                            <a:schemeClr val="dk2"/>
                          </a:solidFill>
                          <a:latin typeface="IBM Plex Sans"/>
                          <a:ea typeface="IBM Plex Sans"/>
                          <a:cs typeface="IBM Plex Sans"/>
                          <a:sym typeface="IBM Plex Sans"/>
                        </a:rPr>
                        <a:t>5</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Smart Contract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1 Criteria</a:t>
                      </a:r>
                      <a:endParaRPr sz="1000">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50</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Transparent User interaction History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33%</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Transparency of Code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115" name="Google Shape;115;g23a11f75f95_0_262"/>
          <p:cNvSpPr txBox="1"/>
          <p:nvPr/>
        </p:nvSpPr>
        <p:spPr>
          <a:xfrm>
            <a:off x="256032" y="1197818"/>
            <a:ext cx="8342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000"/>
              <a:buFont typeface="Arial"/>
              <a:buNone/>
            </a:pPr>
            <a:r>
              <a:rPr b="0" i="0" lang="en" sz="1000" u="none" cap="none" strike="noStrike">
                <a:solidFill>
                  <a:schemeClr val="dk2"/>
                </a:solidFill>
                <a:latin typeface="IBM Plex Sans"/>
                <a:ea typeface="IBM Plex Sans"/>
                <a:cs typeface="IBM Plex Sans"/>
                <a:sym typeface="IBM Plex Sans"/>
              </a:rPr>
              <a:t>This review focused on evaluating critical aspects  involved in the integration of Web3 wallet functionalities.</a:t>
            </a:r>
            <a:endParaRPr b="0" i="0" sz="10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9" name="Shape 119"/>
        <p:cNvGrpSpPr/>
        <p:nvPr/>
      </p:nvGrpSpPr>
      <p:grpSpPr>
        <a:xfrm>
          <a:off x="0" y="0"/>
          <a:ext cx="0" cy="0"/>
          <a:chOff x="0" y="0"/>
          <a:chExt cx="0" cy="0"/>
        </a:xfrm>
      </p:grpSpPr>
      <p:graphicFrame>
        <p:nvGraphicFramePr>
          <p:cNvPr id="120" name="Google Shape;120;g23a11f75f95_0_267"/>
          <p:cNvGraphicFramePr/>
          <p:nvPr/>
        </p:nvGraphicFramePr>
        <p:xfrm>
          <a:off x="256032" y="585216"/>
          <a:ext cx="3000000" cy="3000000"/>
        </p:xfrm>
        <a:graphic>
          <a:graphicData uri="http://schemas.openxmlformats.org/drawingml/2006/table">
            <a:tbl>
              <a:tblPr>
                <a:noFill/>
                <a:tableStyleId>{CA2FB0D4-5913-4514-BB32-0869420F17B3}</a:tableStyleId>
              </a:tblPr>
              <a:tblGrid>
                <a:gridCol w="2610775"/>
                <a:gridCol w="1084925"/>
                <a:gridCol w="1595925"/>
                <a:gridCol w="1418675"/>
                <a:gridCol w="1766200"/>
              </a:tblGrid>
              <a:tr h="470625">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UX PRINCIPLES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COMPLIES</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chemeClr val="lt1"/>
                          </a:solidFill>
                          <a:latin typeface="IBM Plex Sans"/>
                          <a:ea typeface="IBM Plex Sans"/>
                          <a:cs typeface="IBM Plex Sans"/>
                          <a:sym typeface="IBM Plex Sans"/>
                        </a:rPr>
                        <a:t>DOESN’T COMPLY</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200" u="none" cap="none" strike="noStrike">
                          <a:solidFill>
                            <a:schemeClr val="lt1"/>
                          </a:solidFill>
                          <a:latin typeface="IBM Plex Sans"/>
                          <a:ea typeface="IBM Plex Sans"/>
                          <a:cs typeface="IBM Plex Sans"/>
                          <a:sym typeface="IBM Plex Sans"/>
                        </a:rPr>
                        <a:t>NOT APPLICABLE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IBM Plex Sans"/>
                          <a:ea typeface="IBM Plex Sans"/>
                          <a:cs typeface="IBM Plex Sans"/>
                          <a:sym typeface="IBM Plex Sans"/>
                        </a:rPr>
                        <a:t>COMPLIANCE RATE</a:t>
                      </a:r>
                      <a:endParaRPr sz="1300" u="none" cap="none" strike="noStrike">
                        <a:solidFill>
                          <a:schemeClr val="lt1"/>
                        </a:solidFill>
                        <a:latin typeface="IBM Plex Sans"/>
                        <a:ea typeface="IBM Plex Sans"/>
                        <a:cs typeface="IBM Plex Sans"/>
                        <a:sym typeface="IBM Plex Sans"/>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Human Readable Hashes Format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1</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a:solidFill>
                            <a:schemeClr val="dk2"/>
                          </a:solidFill>
                          <a:latin typeface="IBM Plex Sans"/>
                          <a:ea typeface="IBM Plex Sans"/>
                          <a:cs typeface="IBM Plex Sans"/>
                          <a:sym typeface="IBM Plex Sans"/>
                        </a:rPr>
                        <a:t>3</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IBM Plex Sans"/>
                          <a:ea typeface="IBM Plex Sans"/>
                          <a:cs typeface="IBM Plex Sans"/>
                          <a:sym typeface="IBM Plex Sans"/>
                        </a:rPr>
                        <a:t>25</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Time/Wait Management</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Permanent Newbie Mode</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33%</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Gas Price and Transaction Reversal</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0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2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1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Sense of Community</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000" u="none" cap="none" strike="noStrike">
                          <a:solidFill>
                            <a:schemeClr val="dk2"/>
                          </a:solidFill>
                          <a:latin typeface="IBM Plex Sans"/>
                          <a:ea typeface="IBM Plex Sans"/>
                          <a:cs typeface="IBM Plex Sans"/>
                          <a:sym typeface="IBM Plex Sans"/>
                        </a:rPr>
                        <a:t>None</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100%</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Total </a:t>
                      </a:r>
                      <a:endParaRPr sz="1000" u="none" cap="none" strike="noStrike">
                        <a:solidFill>
                          <a:schemeClr val="dk2"/>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2</a:t>
                      </a:r>
                      <a:r>
                        <a:rPr lang="en" sz="1000">
                          <a:solidFill>
                            <a:schemeClr val="dk2"/>
                          </a:solidFill>
                          <a:latin typeface="IBM Plex Sans"/>
                          <a:ea typeface="IBM Plex Sans"/>
                          <a:cs typeface="IBM Plex Sans"/>
                          <a:sym typeface="IBM Plex Sans"/>
                        </a:rPr>
                        <a:t>0</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1</a:t>
                      </a:r>
                      <a:r>
                        <a:rPr lang="en" sz="1000">
                          <a:solidFill>
                            <a:schemeClr val="dk2"/>
                          </a:solidFill>
                          <a:latin typeface="IBM Plex Sans"/>
                          <a:ea typeface="IBM Plex Sans"/>
                          <a:cs typeface="IBM Plex Sans"/>
                          <a:sym typeface="IBM Plex Sans"/>
                        </a:rPr>
                        <a:t>7</a:t>
                      </a:r>
                      <a:r>
                        <a:rPr lang="en" sz="1000" u="none" cap="none" strike="noStrike">
                          <a:solidFill>
                            <a:schemeClr val="dk2"/>
                          </a:solidFill>
                          <a:latin typeface="IBM Plex Sans"/>
                          <a:ea typeface="IBM Plex Sans"/>
                          <a:cs typeface="IBM Plex Sans"/>
                          <a:sym typeface="IBM Plex Sans"/>
                        </a:rPr>
                        <a:t>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Arial"/>
                        <a:buNone/>
                      </a:pPr>
                      <a:r>
                        <a:rPr lang="en" sz="1000" u="none" cap="none" strike="noStrike">
                          <a:solidFill>
                            <a:schemeClr val="dk2"/>
                          </a:solidFill>
                          <a:latin typeface="IBM Plex Sans"/>
                          <a:ea typeface="IBM Plex Sans"/>
                          <a:cs typeface="IBM Plex Sans"/>
                          <a:sym typeface="IBM Plex Sans"/>
                        </a:rPr>
                        <a:t>4 Criteria</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IBM Plex Sans"/>
                          <a:ea typeface="IBM Plex Sans"/>
                          <a:cs typeface="IBM Plex Sans"/>
                          <a:sym typeface="IBM Plex Sans"/>
                        </a:rPr>
                        <a:t>5</a:t>
                      </a:r>
                      <a:r>
                        <a:rPr lang="en" sz="1000">
                          <a:solidFill>
                            <a:schemeClr val="dk2"/>
                          </a:solidFill>
                          <a:latin typeface="IBM Plex Sans"/>
                          <a:ea typeface="IBM Plex Sans"/>
                          <a:cs typeface="IBM Plex Sans"/>
                          <a:sym typeface="IBM Plex Sans"/>
                        </a:rPr>
                        <a:t>4</a:t>
                      </a:r>
                      <a:r>
                        <a:rPr lang="en" sz="1000" u="none" cap="none" strike="noStrike">
                          <a:solidFill>
                            <a:schemeClr val="dk2"/>
                          </a:solidFill>
                          <a:latin typeface="IBM Plex Sans"/>
                          <a:ea typeface="IBM Plex Sans"/>
                          <a:cs typeface="IBM Plex Sans"/>
                          <a:sym typeface="IBM Plex Sans"/>
                        </a:rPr>
                        <a:t>%</a:t>
                      </a:r>
                      <a:endParaRPr sz="1000" u="none" cap="none" strike="noStrike">
                        <a:solidFill>
                          <a:schemeClr val="dk2"/>
                        </a:solidFill>
                        <a:latin typeface="IBM Plex Sans"/>
                        <a:ea typeface="IBM Plex Sans"/>
                        <a:cs typeface="IBM Plex Sans"/>
                        <a:sym typeface="IBM Plex Sans"/>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4" name="Shape 124"/>
        <p:cNvGrpSpPr/>
        <p:nvPr/>
      </p:nvGrpSpPr>
      <p:grpSpPr>
        <a:xfrm>
          <a:off x="0" y="0"/>
          <a:ext cx="0" cy="0"/>
          <a:chOff x="0" y="0"/>
          <a:chExt cx="0" cy="0"/>
        </a:xfrm>
      </p:grpSpPr>
      <p:sp>
        <p:nvSpPr>
          <p:cNvPr id="125" name="Google Shape;125;g23a11f75f95_0_287"/>
          <p:cNvSpPr txBox="1"/>
          <p:nvPr>
            <p:ph idx="4294967295" type="title"/>
          </p:nvPr>
        </p:nvSpPr>
        <p:spPr>
          <a:xfrm>
            <a:off x="256032" y="585216"/>
            <a:ext cx="77040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sz="2000">
                <a:latin typeface="Inter"/>
                <a:ea typeface="Inter"/>
                <a:cs typeface="Inter"/>
                <a:sym typeface="Inter"/>
              </a:rPr>
              <a:t>USABILITY STATS</a:t>
            </a:r>
            <a:endParaRPr b="1" sz="2000">
              <a:latin typeface="Inter"/>
              <a:ea typeface="Inter"/>
              <a:cs typeface="Inter"/>
              <a:sym typeface="Inter"/>
            </a:endParaRPr>
          </a:p>
        </p:txBody>
      </p:sp>
      <p:sp>
        <p:nvSpPr>
          <p:cNvPr id="126" name="Google Shape;126;g23a11f75f95_0_287"/>
          <p:cNvSpPr txBox="1"/>
          <p:nvPr/>
        </p:nvSpPr>
        <p:spPr>
          <a:xfrm>
            <a:off x="256032" y="1270275"/>
            <a:ext cx="4336200" cy="44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Overall Compliance percentage</a:t>
            </a:r>
            <a:endParaRPr b="0" i="0" sz="2000" u="none" cap="none" strike="noStrike">
              <a:solidFill>
                <a:schemeClr val="dk1"/>
              </a:solidFill>
              <a:latin typeface="IBM Plex Sans Medium"/>
              <a:ea typeface="IBM Plex Sans Medium"/>
              <a:cs typeface="IBM Plex Sans Medium"/>
              <a:sym typeface="IBM Plex Sans Medium"/>
            </a:endParaRPr>
          </a:p>
        </p:txBody>
      </p:sp>
      <p:sp>
        <p:nvSpPr>
          <p:cNvPr id="127" name="Google Shape;127;g23a11f75f95_0_287"/>
          <p:cNvSpPr txBox="1"/>
          <p:nvPr/>
        </p:nvSpPr>
        <p:spPr>
          <a:xfrm>
            <a:off x="5812610"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Compliance</a:t>
            </a:r>
            <a:endParaRPr b="0" i="0" sz="1000" u="none" cap="none" strike="noStrike">
              <a:solidFill>
                <a:srgbClr val="191919"/>
              </a:solidFill>
              <a:latin typeface="IBM Plex Sans"/>
              <a:ea typeface="IBM Plex Sans"/>
              <a:cs typeface="IBM Plex Sans"/>
              <a:sym typeface="IBM Plex Sans"/>
            </a:endParaRPr>
          </a:p>
        </p:txBody>
      </p:sp>
      <p:sp>
        <p:nvSpPr>
          <p:cNvPr id="128" name="Google Shape;128;g23a11f75f95_0_287"/>
          <p:cNvSpPr txBox="1"/>
          <p:nvPr/>
        </p:nvSpPr>
        <p:spPr>
          <a:xfrm>
            <a:off x="5812610"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15</a:t>
            </a:r>
            <a:r>
              <a:rPr b="1" lang="en" sz="1200">
                <a:solidFill>
                  <a:schemeClr val="dk1"/>
                </a:solidFill>
                <a:latin typeface="IBM Plex Sans"/>
                <a:ea typeface="IBM Plex Sans"/>
                <a:cs typeface="IBM Plex Sans"/>
                <a:sym typeface="IBM Plex Sans"/>
              </a:rPr>
              <a:t>3</a:t>
            </a:r>
            <a:r>
              <a:rPr b="1" i="0" lang="en" sz="1200" u="none" cap="none" strike="noStrike">
                <a:solidFill>
                  <a:schemeClr val="dk1"/>
                </a:solidFill>
                <a:latin typeface="IBM Plex Sans"/>
                <a:ea typeface="IBM Plex Sans"/>
                <a:cs typeface="IBM Plex Sans"/>
                <a:sym typeface="IBM Plex Sans"/>
              </a:rPr>
              <a:t>/18</a:t>
            </a:r>
            <a:r>
              <a:rPr b="1" lang="en" sz="1200">
                <a:solidFill>
                  <a:schemeClr val="dk1"/>
                </a:solidFill>
                <a:latin typeface="IBM Plex Sans"/>
                <a:ea typeface="IBM Plex Sans"/>
                <a:cs typeface="IBM Plex Sans"/>
                <a:sym typeface="IBM Plex Sans"/>
              </a:rPr>
              <a:t>3</a:t>
            </a:r>
            <a:endParaRPr b="1" i="0" sz="1200" u="none" cap="none" strike="noStrike">
              <a:solidFill>
                <a:schemeClr val="dk1"/>
              </a:solidFill>
              <a:latin typeface="IBM Plex Sans"/>
              <a:ea typeface="IBM Plex Sans"/>
              <a:cs typeface="IBM Plex Sans"/>
              <a:sym typeface="IBM Plex Sans"/>
            </a:endParaRPr>
          </a:p>
        </p:txBody>
      </p:sp>
      <p:sp>
        <p:nvSpPr>
          <p:cNvPr id="129" name="Google Shape;129;g23a11f75f95_0_287"/>
          <p:cNvSpPr txBox="1"/>
          <p:nvPr/>
        </p:nvSpPr>
        <p:spPr>
          <a:xfrm>
            <a:off x="7037689" y="3597286"/>
            <a:ext cx="1287000" cy="441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191919"/>
                </a:solidFill>
                <a:latin typeface="IBM Plex Sans"/>
                <a:ea typeface="IBM Plex Sans"/>
                <a:cs typeface="IBM Plex Sans"/>
                <a:sym typeface="IBM Plex Sans"/>
              </a:rPr>
              <a:t>Overall non compliance</a:t>
            </a:r>
            <a:endParaRPr b="0" i="0" sz="1000" u="none" cap="none" strike="noStrike">
              <a:solidFill>
                <a:srgbClr val="191919"/>
              </a:solidFill>
              <a:latin typeface="IBM Plex Sans"/>
              <a:ea typeface="IBM Plex Sans"/>
              <a:cs typeface="IBM Plex Sans"/>
              <a:sym typeface="IBM Plex Sans"/>
            </a:endParaRPr>
          </a:p>
        </p:txBody>
      </p:sp>
      <p:sp>
        <p:nvSpPr>
          <p:cNvPr id="130" name="Google Shape;130;g23a11f75f95_0_287"/>
          <p:cNvSpPr txBox="1"/>
          <p:nvPr/>
        </p:nvSpPr>
        <p:spPr>
          <a:xfrm>
            <a:off x="7037689" y="3962871"/>
            <a:ext cx="12870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IBM Plex Sans"/>
                <a:ea typeface="IBM Plex Sans"/>
                <a:cs typeface="IBM Plex Sans"/>
                <a:sym typeface="IBM Plex Sans"/>
              </a:rPr>
              <a:t>3</a:t>
            </a:r>
            <a:r>
              <a:rPr b="1" lang="en" sz="1200">
                <a:solidFill>
                  <a:schemeClr val="dk1"/>
                </a:solidFill>
                <a:latin typeface="IBM Plex Sans"/>
                <a:ea typeface="IBM Plex Sans"/>
                <a:cs typeface="IBM Plex Sans"/>
                <a:sym typeface="IBM Plex Sans"/>
              </a:rPr>
              <a:t>0</a:t>
            </a:r>
            <a:r>
              <a:rPr b="1" i="0" lang="en" sz="1200" u="none" cap="none" strike="noStrike">
                <a:solidFill>
                  <a:schemeClr val="dk1"/>
                </a:solidFill>
                <a:latin typeface="IBM Plex Sans"/>
                <a:ea typeface="IBM Plex Sans"/>
                <a:cs typeface="IBM Plex Sans"/>
                <a:sym typeface="IBM Plex Sans"/>
              </a:rPr>
              <a:t>/18</a:t>
            </a:r>
            <a:r>
              <a:rPr b="1" lang="en" sz="1200">
                <a:solidFill>
                  <a:schemeClr val="dk1"/>
                </a:solidFill>
                <a:latin typeface="IBM Plex Sans"/>
                <a:ea typeface="IBM Plex Sans"/>
                <a:cs typeface="IBM Plex Sans"/>
                <a:sym typeface="IBM Plex Sans"/>
              </a:rPr>
              <a:t>3</a:t>
            </a:r>
            <a:endParaRPr b="1" i="0" sz="1200" u="none" cap="none" strike="noStrike">
              <a:solidFill>
                <a:schemeClr val="dk1"/>
              </a:solidFill>
              <a:latin typeface="IBM Plex Sans"/>
              <a:ea typeface="IBM Plex Sans"/>
              <a:cs typeface="IBM Plex Sans"/>
              <a:sym typeface="IBM Plex Sans"/>
            </a:endParaRPr>
          </a:p>
        </p:txBody>
      </p:sp>
      <p:sp>
        <p:nvSpPr>
          <p:cNvPr id="131" name="Google Shape;131;g23a11f75f95_0_287"/>
          <p:cNvSpPr txBox="1"/>
          <p:nvPr/>
        </p:nvSpPr>
        <p:spPr>
          <a:xfrm>
            <a:off x="5812600" y="2217175"/>
            <a:ext cx="2866500" cy="11622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b="0" i="0" lang="en" sz="1000" u="none" cap="none" strike="noStrike">
                <a:solidFill>
                  <a:schemeClr val="dk1"/>
                </a:solidFill>
                <a:latin typeface="IBM Plex Sans"/>
                <a:ea typeface="IBM Plex Sans"/>
                <a:cs typeface="IBM Plex Sans"/>
                <a:sym typeface="IBM Plex Sans"/>
              </a:rPr>
              <a:t>Users should be able to use this site or system with relative ease and should be able to complete the vast majority of important tasks.</a:t>
            </a:r>
            <a:endParaRPr b="0" i="0" sz="1000" u="none" cap="none" strike="noStrike">
              <a:solidFill>
                <a:schemeClr val="dk1"/>
              </a:solidFill>
              <a:latin typeface="IBM Plex Sans"/>
              <a:ea typeface="IBM Plex Sans"/>
              <a:cs typeface="IBM Plex Sans"/>
              <a:sym typeface="IBM Plex Sans"/>
            </a:endParaRPr>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81004"/>
              </a:solidFill>
              <a:latin typeface="IBM Plex Sans"/>
              <a:ea typeface="IBM Plex Sans"/>
              <a:cs typeface="IBM Plex Sans"/>
              <a:sym typeface="IBM Plex Sans"/>
            </a:endParaRPr>
          </a:p>
        </p:txBody>
      </p:sp>
      <p:sp>
        <p:nvSpPr>
          <p:cNvPr id="132" name="Google Shape;132;g23a11f75f95_0_287"/>
          <p:cNvSpPr txBox="1"/>
          <p:nvPr/>
        </p:nvSpPr>
        <p:spPr>
          <a:xfrm>
            <a:off x="5812600" y="1861300"/>
            <a:ext cx="21732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81004"/>
                </a:solidFill>
                <a:latin typeface="IBM Plex Sans Medium"/>
                <a:ea typeface="IBM Plex Sans Medium"/>
                <a:cs typeface="IBM Plex Sans Medium"/>
                <a:sym typeface="IBM Plex Sans Medium"/>
              </a:rPr>
              <a:t>GOOD</a:t>
            </a:r>
            <a:endParaRPr b="0" i="0" sz="2000" u="none" cap="none" strike="noStrike">
              <a:solidFill>
                <a:srgbClr val="081004"/>
              </a:solidFill>
              <a:latin typeface="IBM Plex Sans Medium"/>
              <a:ea typeface="IBM Plex Sans Medium"/>
              <a:cs typeface="IBM Plex Sans Medium"/>
              <a:sym typeface="IBM Plex Sans Medium"/>
            </a:endParaRPr>
          </a:p>
        </p:txBody>
      </p:sp>
      <p:sp>
        <p:nvSpPr>
          <p:cNvPr id="133" name="Google Shape;133;g23a11f75f95_0_287"/>
          <p:cNvSpPr txBox="1"/>
          <p:nvPr/>
        </p:nvSpPr>
        <p:spPr>
          <a:xfrm>
            <a:off x="4316988" y="2215638"/>
            <a:ext cx="10347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81004"/>
                </a:solidFill>
                <a:latin typeface="IBM Plex Sans"/>
                <a:ea typeface="IBM Plex Sans"/>
                <a:cs typeface="IBM Plex Sans"/>
                <a:sym typeface="IBM Plex Sans"/>
              </a:rPr>
              <a:t>8</a:t>
            </a:r>
            <a:r>
              <a:rPr lang="en" sz="2000">
                <a:solidFill>
                  <a:srgbClr val="081004"/>
                </a:solidFill>
                <a:latin typeface="IBM Plex Sans"/>
                <a:ea typeface="IBM Plex Sans"/>
                <a:cs typeface="IBM Plex Sans"/>
                <a:sym typeface="IBM Plex Sans"/>
              </a:rPr>
              <a:t>3</a:t>
            </a:r>
            <a:r>
              <a:rPr b="0" i="0" lang="en" sz="2000" u="none" cap="none" strike="noStrike">
                <a:solidFill>
                  <a:srgbClr val="081004"/>
                </a:solidFill>
                <a:latin typeface="IBM Plex Sans"/>
                <a:ea typeface="IBM Plex Sans"/>
                <a:cs typeface="IBM Plex Sans"/>
                <a:sym typeface="IBM Plex Sans"/>
              </a:rPr>
              <a:t>.</a:t>
            </a:r>
            <a:r>
              <a:rPr lang="en" sz="2000">
                <a:solidFill>
                  <a:srgbClr val="081004"/>
                </a:solidFill>
                <a:latin typeface="IBM Plex Sans"/>
                <a:ea typeface="IBM Plex Sans"/>
                <a:cs typeface="IBM Plex Sans"/>
                <a:sym typeface="IBM Plex Sans"/>
              </a:rPr>
              <a:t>6</a:t>
            </a:r>
            <a:r>
              <a:rPr b="0" i="0" lang="en" sz="2000" u="none" cap="none" strike="noStrike">
                <a:solidFill>
                  <a:srgbClr val="081004"/>
                </a:solidFill>
                <a:latin typeface="IBM Plex Sans"/>
                <a:ea typeface="IBM Plex Sans"/>
                <a:cs typeface="IBM Plex Sans"/>
                <a:sym typeface="IBM Plex Sans"/>
              </a:rPr>
              <a:t>%</a:t>
            </a:r>
            <a:endParaRPr b="0" i="0" sz="2000" u="none" cap="none" strike="noStrike">
              <a:solidFill>
                <a:srgbClr val="081004"/>
              </a:solidFill>
              <a:latin typeface="IBM Plex Sans"/>
              <a:ea typeface="IBM Plex Sans"/>
              <a:cs typeface="IBM Plex Sans"/>
              <a:sym typeface="IBM Plex Sans"/>
            </a:endParaRPr>
          </a:p>
        </p:txBody>
      </p:sp>
      <p:sp>
        <p:nvSpPr>
          <p:cNvPr id="134" name="Google Shape;134;g23a11f75f95_0_287"/>
          <p:cNvSpPr txBox="1"/>
          <p:nvPr/>
        </p:nvSpPr>
        <p:spPr>
          <a:xfrm>
            <a:off x="4324050" y="1270275"/>
            <a:ext cx="4183800" cy="441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IBM Plex Sans Medium"/>
                <a:ea typeface="IBM Plex Sans Medium"/>
                <a:cs typeface="IBM Plex Sans Medium"/>
                <a:sym typeface="IBM Plex Sans Medium"/>
              </a:rPr>
              <a:t>            Usability Score</a:t>
            </a:r>
            <a:endParaRPr b="0" i="0" sz="2000" u="none" cap="none" strike="noStrike">
              <a:solidFill>
                <a:schemeClr val="dk1"/>
              </a:solidFill>
              <a:latin typeface="IBM Plex Sans Medium"/>
              <a:ea typeface="IBM Plex Sans Medium"/>
              <a:cs typeface="IBM Plex Sans Medium"/>
              <a:sym typeface="IBM Plex Sans Medium"/>
            </a:endParaRPr>
          </a:p>
        </p:txBody>
      </p:sp>
      <p:pic>
        <p:nvPicPr>
          <p:cNvPr id="135" name="Google Shape;135;g23a11f75f95_0_287" title="Gráfico"/>
          <p:cNvPicPr preferRelativeResize="0"/>
          <p:nvPr/>
        </p:nvPicPr>
        <p:blipFill rotWithShape="1">
          <a:blip r:embed="rId3">
            <a:alphaModFix/>
          </a:blip>
          <a:srcRect b="0" l="0" r="0" t="0"/>
          <a:stretch/>
        </p:blipFill>
        <p:spPr>
          <a:xfrm>
            <a:off x="256032" y="1991725"/>
            <a:ext cx="3354550" cy="2047450"/>
          </a:xfrm>
          <a:prstGeom prst="rect">
            <a:avLst/>
          </a:prstGeom>
          <a:noFill/>
          <a:ln>
            <a:noFill/>
          </a:ln>
        </p:spPr>
      </p:pic>
      <p:sp>
        <p:nvSpPr>
          <p:cNvPr id="136" name="Google Shape;136;g23a11f75f95_0_287"/>
          <p:cNvSpPr/>
          <p:nvPr/>
        </p:nvSpPr>
        <p:spPr>
          <a:xfrm>
            <a:off x="4316988" y="1891825"/>
            <a:ext cx="1034700" cy="1034700"/>
          </a:xfrm>
          <a:prstGeom prst="arc">
            <a:avLst>
              <a:gd fmla="val 16200000" name="adj1"/>
              <a:gd fmla="val 12467217" name="adj2"/>
            </a:avLst>
          </a:prstGeom>
          <a:no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g23a11f75f95_0_287"/>
          <p:cNvSpPr/>
          <p:nvPr/>
        </p:nvSpPr>
        <p:spPr>
          <a:xfrm>
            <a:off x="4316988" y="1911587"/>
            <a:ext cx="1034700" cy="1034700"/>
          </a:xfrm>
          <a:prstGeom prst="ellipse">
            <a:avLst/>
          </a:prstGeom>
          <a:noFill/>
          <a:ln cap="flat" cmpd="sng" w="9525">
            <a:solidFill>
              <a:srgbClr val="08100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